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notesSlides/_rels/notesSlide17.xml.rels" ContentType="application/vnd.openxmlformats-package.relationships+xml"/>
  <Override PartName="/ppt/notesSlides/_rels/notesSlide14.xml.rels" ContentType="application/vnd.openxmlformats-package.relationships+xml"/>
  <Override PartName="/ppt/notesSlides/_rels/notesSlide12.xml.rels" ContentType="application/vnd.openxmlformats-package.relationships+xml"/>
  <Override PartName="/ppt/notesSlides/notesSlide17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_rels/slide17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1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0.xml.rels" ContentType="application/vnd.openxmlformats-package.relationships+xml"/>
  <Override PartName="/ppt/slides/_rels/slide19.xml.rels" ContentType="application/vnd.openxmlformats-package.relationships+xml"/>
  <Override PartName="/ppt/slides/_rels/slide2.xml.rels" ContentType="application/vnd.openxmlformats-package.relationships+xml"/>
  <Override PartName="/ppt/slides/_rels/slide9.xml.rels" ContentType="application/vnd.openxmlformats-package.relationships+xml"/>
  <Override PartName="/ppt/slides/_rels/slide18.xml.rels" ContentType="application/vnd.openxmlformats-package.relationships+xml"/>
  <Override PartName="/ppt/slides/_rels/slide1.xml.rels" ContentType="application/vnd.openxmlformats-package.relationships+xml"/>
  <Override PartName="/ppt/slides/slide13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media/image18.jpeg" ContentType="image/jpeg"/>
  <Override PartName="/ppt/media/image11.png" ContentType="image/png"/>
  <Override PartName="/ppt/media/image10.png" ContentType="image/png"/>
  <Override PartName="/ppt/media/image12.png" ContentType="image/png"/>
  <Override PartName="/ppt/media/image9.jpeg" ContentType="image/jpeg"/>
  <Override PartName="/ppt/media/image14.jpeg" ContentType="image/jpeg"/>
  <Override PartName="/ppt/media/image8.png" ContentType="image/png"/>
  <Override PartName="/ppt/media/image7.png" ContentType="image/png"/>
  <Override PartName="/ppt/media/image6.png" ContentType="image/png"/>
  <Override PartName="/ppt/media/image5.png" ContentType="image/png"/>
  <Override PartName="/ppt/media/image4.png" ContentType="image/png"/>
  <Override PartName="/ppt/media/image17.png" ContentType="image/png"/>
  <Override PartName="/ppt/media/image3.png" ContentType="image/png"/>
  <Override PartName="/ppt/media/image16.png" ContentType="image/png"/>
  <Override PartName="/ppt/media/image13.jpeg" ContentType="image/jpeg"/>
  <Override PartName="/ppt/media/image2.png" ContentType="image/png"/>
  <Override PartName="/ppt/media/image15.png" ContentType="image/png"/>
  <Override PartName="/ppt/media/image1.png" ContentType="image/png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lang="tr-TR" sz="2000">
                <a:latin typeface="Arial"/>
              </a:rPr>
              <a:t>Click to edit the notes format</a:t>
            </a:r>
            <a:endParaRPr/>
          </a:p>
        </p:txBody>
      </p:sp>
      <p:sp>
        <p:nvSpPr>
          <p:cNvPr id="79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320" cy="534240"/>
          </a:xfrm>
          <a:prstGeom prst="rect">
            <a:avLst/>
          </a:prstGeom>
        </p:spPr>
        <p:txBody>
          <a:bodyPr lIns="0" rIns="0" tIns="0" bIns="0"/>
          <a:p>
            <a:r>
              <a:rPr lang="tr-TR" sz="1400">
                <a:latin typeface="Times New Roman"/>
              </a:rPr>
              <a:t>&lt;header&gt;</a:t>
            </a:r>
            <a:endParaRPr/>
          </a:p>
        </p:txBody>
      </p:sp>
      <p:sp>
        <p:nvSpPr>
          <p:cNvPr id="80" name="PlaceHolder 3"/>
          <p:cNvSpPr>
            <a:spLocks noGrp="1"/>
          </p:cNvSpPr>
          <p:nvPr>
            <p:ph type="dt"/>
          </p:nvPr>
        </p:nvSpPr>
        <p:spPr>
          <a:xfrm>
            <a:off x="4279320" y="0"/>
            <a:ext cx="328032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lang="tr-TR" sz="1400">
                <a:latin typeface="Times New Roman"/>
              </a:rPr>
              <a:t>&lt;date/time&gt;</a:t>
            </a:r>
            <a:endParaRPr/>
          </a:p>
        </p:txBody>
      </p:sp>
      <p:sp>
        <p:nvSpPr>
          <p:cNvPr id="81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32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lang="tr-TR" sz="1400">
                <a:latin typeface="Times New Roman"/>
              </a:rPr>
              <a:t>&lt;footer&gt;</a:t>
            </a:r>
            <a:endParaRPr/>
          </a:p>
        </p:txBody>
      </p:sp>
      <p:sp>
        <p:nvSpPr>
          <p:cNvPr id="82" name="PlaceHolder 5"/>
          <p:cNvSpPr>
            <a:spLocks noGrp="1"/>
          </p:cNvSpPr>
          <p:nvPr>
            <p:ph type="sldNum"/>
          </p:nvPr>
        </p:nvSpPr>
        <p:spPr>
          <a:xfrm>
            <a:off x="4279320" y="10157400"/>
            <a:ext cx="328032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56C5BAEA-A90D-4702-A59B-585A290EC2D5}" type="slidenum">
              <a:rPr lang="tr-TR" sz="1400">
                <a:latin typeface="Times New Roman"/>
              </a:rPr>
              <a:t>&lt;number&gt;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17.xml.rels><?xml version="1.0" encoding="UTF-8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
</Relationship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332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fld id="{508A072E-39F0-49D8-856A-4D3A3C446B66}" type="slidenum">
              <a:rPr lang="tr-TR" sz="1200">
                <a:solidFill>
                  <a:srgbClr val="000000"/>
                </a:solidFill>
                <a:latin typeface="Calibri"/>
              </a:rPr>
              <a:t>&lt;number&gt;</a:t>
            </a:fld>
            <a:endParaRPr/>
          </a:p>
        </p:txBody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334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fld id="{5FCC81E2-8529-48CD-AEB1-13FAFD41E986}" type="slidenum">
              <a:rPr lang="tr-TR" sz="1200">
                <a:solidFill>
                  <a:srgbClr val="000000"/>
                </a:solidFill>
                <a:latin typeface="Calibri"/>
              </a:rPr>
              <a:t>&lt;number&gt;</a:t>
            </a:fld>
            <a:endParaRPr/>
          </a:p>
        </p:txBody>
      </p:sp>
    </p:spTree>
  </p:cSld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CustomShape 1"/>
          <p:cNvSpPr/>
          <p:nvPr/>
        </p:nvSpPr>
        <p:spPr>
          <a:xfrm>
            <a:off x="3851280" y="8710560"/>
            <a:ext cx="3006360" cy="42192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87823870-02C1-4202-BF51-10E5369D1FBA}" type="slidenum">
              <a:rPr lang="tr-TR" sz="1100">
                <a:solidFill>
                  <a:srgbClr val="000000"/>
                </a:solidFill>
                <a:latin typeface="Times New Roman"/>
                <a:ea typeface="+mn-ea"/>
              </a:rPr>
              <a:t>&lt;number&gt;</a:t>
            </a:fld>
            <a:endParaRPr/>
          </a:p>
        </p:txBody>
      </p:sp>
      <p:sp>
        <p:nvSpPr>
          <p:cNvPr id="336" name="PlaceHolder 2"/>
          <p:cNvSpPr>
            <a:spLocks noGrp="1"/>
          </p:cNvSpPr>
          <p:nvPr>
            <p:ph type="body"/>
          </p:nvPr>
        </p:nvSpPr>
        <p:spPr>
          <a:xfrm>
            <a:off x="914400" y="4344840"/>
            <a:ext cx="5028840" cy="4113000"/>
          </a:xfrm>
          <a:prstGeom prst="rect">
            <a:avLst/>
          </a:prstGeom>
        </p:spPr>
        <p:txBody>
          <a:bodyPr/>
          <a:p>
            <a:endParaRPr/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7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6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7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tr-TR" sz="1200">
                <a:solidFill>
                  <a:srgbClr val="8b8b8b"/>
                </a:solidFill>
                <a:latin typeface="Calibri"/>
              </a:rPr>
              <a:t>28.02.15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2F3B1F1B-550E-4DEC-927F-C379F43638B3}" type="slidenum">
              <a:rPr lang="tr-TR" sz="1200">
                <a:solidFill>
                  <a:srgbClr val="8b8b8b"/>
                </a:solidFill>
                <a:latin typeface="Calibri"/>
              </a:rPr>
              <a:t>&lt;number&gt;</a:t>
            </a:fld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lang="pt-PT">
                <a:latin typeface="Calibri"/>
              </a:rPr>
              <a:t>Click to edit the title text format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pt-PT" sz="3200">
                <a:latin typeface="Calibri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pt-PT" sz="2400">
                <a:latin typeface="Calibri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pt-PT" sz="2000">
                <a:latin typeface="Calibri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pt-PT" sz="2000">
                <a:latin typeface="Calibri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pt-PT" sz="2000">
                <a:latin typeface="Calibri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pt-PT" sz="2000">
                <a:latin typeface="Calibri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pt-PT" sz="2000">
                <a:latin typeface="Calibri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pt-PT" sz="4400">
                <a:solidFill>
                  <a:srgbClr val="000000"/>
                </a:solidFill>
                <a:latin typeface="Calibri"/>
              </a:rPr>
              <a:t>Click to edit the title text formatClique para editar o estilo</a:t>
            </a:r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lang="pt-PT" sz="3200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pt-PT" sz="3200">
                <a:solidFill>
                  <a:srgbClr val="000000"/>
                </a:solidFill>
                <a:latin typeface="Calibri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pt-PT" sz="3200">
                <a:solidFill>
                  <a:srgbClr val="000000"/>
                </a:solidFill>
                <a:latin typeface="Calibri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pt-PT" sz="3200">
                <a:solidFill>
                  <a:srgbClr val="000000"/>
                </a:solidFill>
                <a:latin typeface="Calibri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pt-PT" sz="3200">
                <a:solidFill>
                  <a:srgbClr val="000000"/>
                </a:solidFill>
                <a:latin typeface="Calibri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pt-PT" sz="3200">
                <a:solidFill>
                  <a:srgbClr val="000000"/>
                </a:solidFill>
                <a:latin typeface="Calibri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pt-PT" sz="3200">
                <a:solidFill>
                  <a:srgbClr val="000000"/>
                </a:solidFill>
                <a:latin typeface="Calibri"/>
              </a:rPr>
              <a:t>Seventh Outline LevelClique para editar os estilos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lang="pt-PT" sz="2800">
                <a:solidFill>
                  <a:srgbClr val="000000"/>
                </a:solidFill>
                <a:latin typeface="Calibri"/>
              </a:rPr>
              <a:t>Segundo nível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pt-PT" sz="2400">
                <a:solidFill>
                  <a:srgbClr val="000000"/>
                </a:solidFill>
                <a:latin typeface="Calibri"/>
              </a:rPr>
              <a:t>Terceiro nível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–"/>
            </a:pPr>
            <a:r>
              <a:rPr lang="pt-PT" sz="2000">
                <a:solidFill>
                  <a:srgbClr val="000000"/>
                </a:solidFill>
                <a:latin typeface="Calibri"/>
              </a:rPr>
              <a:t>Quarto nível</a:t>
            </a:r>
            <a:endParaRPr/>
          </a:p>
          <a:p>
            <a:pPr lvl="4">
              <a:lnSpc>
                <a:spcPct val="100000"/>
              </a:lnSpc>
              <a:buFont typeface="Arial"/>
              <a:buChar char="»"/>
            </a:pPr>
            <a:r>
              <a:rPr lang="pt-PT" sz="2000">
                <a:solidFill>
                  <a:srgbClr val="000000"/>
                </a:solidFill>
                <a:latin typeface="Calibri"/>
              </a:rPr>
              <a:t>Quinto nível</a:t>
            </a:r>
            <a:endParaRPr/>
          </a:p>
        </p:txBody>
      </p:sp>
      <p:sp>
        <p:nvSpPr>
          <p:cNvPr id="41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tr-TR" sz="1200">
                <a:solidFill>
                  <a:srgbClr val="8b8b8b"/>
                </a:solidFill>
                <a:latin typeface="Calibri"/>
              </a:rPr>
              <a:t>28.02.15</a:t>
            </a:r>
            <a:endParaRPr/>
          </a:p>
        </p:txBody>
      </p:sp>
      <p:sp>
        <p:nvSpPr>
          <p:cNvPr id="42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43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A75DF8DA-C535-49F2-9EFA-8B0DF0DBAE6D}" type="slidenum">
              <a:rPr lang="tr-TR" sz="1200">
                <a:solidFill>
                  <a:srgbClr val="8b8b8b"/>
                </a:solidFill>
                <a:latin typeface="Calibri"/>
              </a:rPr>
              <a:t>&lt;number&gt;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2599560" y="189000"/>
            <a:ext cx="3043080" cy="516960"/>
          </a:xfrm>
          <a:prstGeom prst="rect">
            <a:avLst/>
          </a:prstGeom>
          <a:noFill/>
          <a:ln w="9360"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tr-TR" sz="2800">
                <a:solidFill>
                  <a:srgbClr val="000000"/>
                </a:solidFill>
                <a:latin typeface="Calibri"/>
              </a:rPr>
              <a:t>TEMPO ≠ CLIMA</a:t>
            </a:r>
            <a:endParaRPr/>
          </a:p>
        </p:txBody>
      </p:sp>
      <p:sp>
        <p:nvSpPr>
          <p:cNvPr id="84" name="CustomShape 2"/>
          <p:cNvSpPr/>
          <p:nvPr/>
        </p:nvSpPr>
        <p:spPr>
          <a:xfrm>
            <a:off x="27360" y="765000"/>
            <a:ext cx="9041760" cy="5422680"/>
          </a:xfrm>
          <a:prstGeom prst="rect">
            <a:avLst/>
          </a:prstGeom>
          <a:noFill/>
          <a:ln w="9360"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Calibri"/>
              </a:rPr>
              <a:t>- </a:t>
            </a:r>
            <a:r>
              <a:rPr b="1" lang="tr-TR" sz="2500">
                <a:solidFill>
                  <a:srgbClr val="000000"/>
                </a:solidFill>
                <a:latin typeface="Calibri"/>
              </a:rPr>
              <a:t>Tempo</a:t>
            </a:r>
            <a:r>
              <a:rPr lang="tr-TR" sz="2500">
                <a:solidFill>
                  <a:srgbClr val="000000"/>
                </a:solidFill>
                <a:latin typeface="Calibri"/>
              </a:rPr>
              <a:t>: estado instantâneo da atmosfera</a:t>
            </a:r>
            <a:endParaRPr/>
          </a:p>
          <a:p>
            <a:pPr>
              <a:lnSpc>
                <a:spcPct val="100000"/>
              </a:lnSpc>
            </a:pPr>
            <a:r>
              <a:rPr lang="tr-TR" sz="2500">
                <a:solidFill>
                  <a:srgbClr val="000000"/>
                </a:solidFill>
                <a:latin typeface="Calibri"/>
              </a:rPr>
              <a:t>   </a:t>
            </a:r>
            <a:r>
              <a:rPr lang="tr-TR" sz="2500">
                <a:solidFill>
                  <a:srgbClr val="000000"/>
                </a:solidFill>
                <a:latin typeface="Calibri"/>
              </a:rPr>
              <a:t>num dado local ou região (definido através dos </a:t>
            </a:r>
            <a:endParaRPr/>
          </a:p>
          <a:p>
            <a:pPr>
              <a:lnSpc>
                <a:spcPct val="100000"/>
              </a:lnSpc>
            </a:pPr>
            <a:r>
              <a:rPr lang="tr-TR" sz="2500">
                <a:solidFill>
                  <a:srgbClr val="000000"/>
                </a:solidFill>
                <a:latin typeface="Calibri"/>
              </a:rPr>
              <a:t>   </a:t>
            </a:r>
            <a:r>
              <a:rPr lang="tr-TR" sz="2500">
                <a:solidFill>
                  <a:srgbClr val="000000"/>
                </a:solidFill>
                <a:latin typeface="Calibri"/>
              </a:rPr>
              <a:t>valores das variáveis meteorológicas).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StarSymbol"/>
              <a:buChar char="-"/>
            </a:pPr>
            <a:r>
              <a:rPr lang="tr-TR" sz="2500">
                <a:solidFill>
                  <a:srgbClr val="000000"/>
                </a:solidFill>
                <a:latin typeface="Calibri"/>
              </a:rPr>
              <a:t> </a:t>
            </a:r>
            <a:r>
              <a:rPr b="1" lang="tr-TR" sz="2500">
                <a:solidFill>
                  <a:srgbClr val="000000"/>
                </a:solidFill>
                <a:latin typeface="Calibri"/>
              </a:rPr>
              <a:t>Clima</a:t>
            </a:r>
            <a:r>
              <a:rPr lang="tr-TR" sz="2500">
                <a:solidFill>
                  <a:srgbClr val="000000"/>
                </a:solidFill>
                <a:latin typeface="Calibri"/>
              </a:rPr>
              <a:t> de um determinado local ou região é</a:t>
            </a:r>
            <a:endParaRPr/>
          </a:p>
          <a:p>
            <a:pPr>
              <a:lnSpc>
                <a:spcPct val="100000"/>
              </a:lnSpc>
            </a:pPr>
            <a:r>
              <a:rPr lang="tr-TR" sz="2500">
                <a:solidFill>
                  <a:srgbClr val="000000"/>
                </a:solidFill>
                <a:latin typeface="Calibri"/>
              </a:rPr>
              <a:t>   </a:t>
            </a:r>
            <a:r>
              <a:rPr lang="tr-TR" sz="2500">
                <a:solidFill>
                  <a:srgbClr val="000000"/>
                </a:solidFill>
                <a:latin typeface="Calibri"/>
              </a:rPr>
              <a:t>definido pela descrição estatística, em termos </a:t>
            </a:r>
            <a:endParaRPr/>
          </a:p>
          <a:p>
            <a:pPr>
              <a:lnSpc>
                <a:spcPct val="100000"/>
              </a:lnSpc>
            </a:pPr>
            <a:r>
              <a:rPr lang="tr-TR" sz="2500">
                <a:solidFill>
                  <a:srgbClr val="000000"/>
                </a:solidFill>
                <a:latin typeface="Calibri"/>
              </a:rPr>
              <a:t>   </a:t>
            </a:r>
            <a:r>
              <a:rPr lang="tr-TR" sz="2500">
                <a:solidFill>
                  <a:srgbClr val="000000"/>
                </a:solidFill>
                <a:latin typeface="Calibri"/>
              </a:rPr>
              <a:t>da média e variabilidade, das variáveis </a:t>
            </a:r>
            <a:endParaRPr/>
          </a:p>
          <a:p>
            <a:pPr>
              <a:lnSpc>
                <a:spcPct val="100000"/>
              </a:lnSpc>
            </a:pPr>
            <a:r>
              <a:rPr lang="tr-TR" sz="2500">
                <a:solidFill>
                  <a:srgbClr val="000000"/>
                </a:solidFill>
                <a:latin typeface="Calibri"/>
              </a:rPr>
              <a:t>   </a:t>
            </a:r>
            <a:r>
              <a:rPr lang="tr-TR" sz="2500">
                <a:solidFill>
                  <a:srgbClr val="000000"/>
                </a:solidFill>
                <a:latin typeface="Calibri"/>
              </a:rPr>
              <a:t>meteorológicas que caracterizam o estado da </a:t>
            </a:r>
            <a:endParaRPr/>
          </a:p>
          <a:p>
            <a:pPr>
              <a:lnSpc>
                <a:spcPct val="100000"/>
              </a:lnSpc>
            </a:pPr>
            <a:r>
              <a:rPr lang="tr-TR" sz="2500">
                <a:solidFill>
                  <a:srgbClr val="000000"/>
                </a:solidFill>
                <a:latin typeface="Calibri"/>
              </a:rPr>
              <a:t>   </a:t>
            </a:r>
            <a:r>
              <a:rPr lang="tr-TR" sz="2500">
                <a:solidFill>
                  <a:srgbClr val="000000"/>
                </a:solidFill>
                <a:latin typeface="Calibri"/>
              </a:rPr>
              <a:t>atmosfera nesse local ou região, durante um </a:t>
            </a:r>
            <a:endParaRPr/>
          </a:p>
          <a:p>
            <a:pPr>
              <a:lnSpc>
                <a:spcPct val="100000"/>
              </a:lnSpc>
            </a:pPr>
            <a:r>
              <a:rPr lang="tr-TR" sz="2500">
                <a:solidFill>
                  <a:srgbClr val="000000"/>
                </a:solidFill>
                <a:latin typeface="Calibri"/>
              </a:rPr>
              <a:t>   </a:t>
            </a:r>
            <a:r>
              <a:rPr lang="tr-TR" sz="2500">
                <a:solidFill>
                  <a:srgbClr val="000000"/>
                </a:solidFill>
                <a:latin typeface="Calibri"/>
              </a:rPr>
              <a:t>período de tempo, no mínimo de alguns meses </a:t>
            </a:r>
            <a:endParaRPr/>
          </a:p>
          <a:p>
            <a:pPr>
              <a:lnSpc>
                <a:spcPct val="100000"/>
              </a:lnSpc>
            </a:pPr>
            <a:r>
              <a:rPr lang="tr-TR" sz="2500">
                <a:solidFill>
                  <a:srgbClr val="000000"/>
                </a:solidFill>
                <a:latin typeface="Calibri"/>
              </a:rPr>
              <a:t>   </a:t>
            </a:r>
            <a:r>
              <a:rPr lang="tr-TR" sz="2500">
                <a:solidFill>
                  <a:srgbClr val="000000"/>
                </a:solidFill>
                <a:latin typeface="Calibri"/>
              </a:rPr>
              <a:t>e até milhares de anos. A Organização Meteorológica </a:t>
            </a:r>
            <a:endParaRPr/>
          </a:p>
          <a:p>
            <a:pPr>
              <a:lnSpc>
                <a:spcPct val="100000"/>
              </a:lnSpc>
            </a:pPr>
            <a:r>
              <a:rPr lang="tr-TR" sz="2500">
                <a:solidFill>
                  <a:srgbClr val="000000"/>
                </a:solidFill>
                <a:latin typeface="Calibri"/>
              </a:rPr>
              <a:t>   </a:t>
            </a:r>
            <a:r>
              <a:rPr lang="tr-TR" sz="2500">
                <a:solidFill>
                  <a:srgbClr val="000000"/>
                </a:solidFill>
                <a:latin typeface="Calibri"/>
              </a:rPr>
              <a:t>Mundial utiliza um período mínimo de 30 anos para </a:t>
            </a:r>
            <a:endParaRPr/>
          </a:p>
          <a:p>
            <a:pPr>
              <a:lnSpc>
                <a:spcPct val="100000"/>
              </a:lnSpc>
            </a:pPr>
            <a:r>
              <a:rPr lang="tr-TR" sz="2500">
                <a:solidFill>
                  <a:srgbClr val="000000"/>
                </a:solidFill>
                <a:latin typeface="Calibri"/>
              </a:rPr>
              <a:t>   </a:t>
            </a:r>
            <a:r>
              <a:rPr lang="tr-TR" sz="2500">
                <a:solidFill>
                  <a:srgbClr val="000000"/>
                </a:solidFill>
                <a:latin typeface="Calibri"/>
              </a:rPr>
              <a:t>definir um clima, ou mais precisamente uma </a:t>
            </a:r>
            <a:endParaRPr/>
          </a:p>
          <a:p>
            <a:pPr>
              <a:lnSpc>
                <a:spcPct val="100000"/>
              </a:lnSpc>
            </a:pPr>
            <a:r>
              <a:rPr lang="tr-TR" sz="2500">
                <a:solidFill>
                  <a:srgbClr val="000000"/>
                </a:solidFill>
                <a:latin typeface="Calibri"/>
              </a:rPr>
              <a:t>   “</a:t>
            </a:r>
            <a:r>
              <a:rPr lang="tr-TR" sz="2500">
                <a:solidFill>
                  <a:srgbClr val="000000"/>
                </a:solidFill>
                <a:latin typeface="Calibri"/>
              </a:rPr>
              <a:t>normal climática”.   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Picture 2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316080" y="260280"/>
            <a:ext cx="8695800" cy="63370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Imagem 3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520920" y="923760"/>
            <a:ext cx="8155440" cy="5254200"/>
          </a:xfrm>
          <a:prstGeom prst="rect">
            <a:avLst/>
          </a:prstGeom>
          <a:ln>
            <a:noFill/>
          </a:ln>
        </p:spPr>
      </p:pic>
      <p:sp>
        <p:nvSpPr>
          <p:cNvPr id="265" name="CustomShape 1"/>
          <p:cNvSpPr/>
          <p:nvPr/>
        </p:nvSpPr>
        <p:spPr>
          <a:xfrm>
            <a:off x="1331640" y="260640"/>
            <a:ext cx="6048360" cy="54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tr-TR" sz="3000">
                <a:solidFill>
                  <a:srgbClr val="000000"/>
                </a:solidFill>
                <a:latin typeface="Calibri"/>
              </a:rPr>
              <a:t>Balanço radiativo da Terra</a:t>
            </a:r>
            <a:endParaRPr/>
          </a:p>
        </p:txBody>
      </p:sp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Picture 2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-14400" y="549360"/>
            <a:ext cx="9111960" cy="4966920"/>
          </a:xfrm>
          <a:prstGeom prst="rect">
            <a:avLst/>
          </a:prstGeom>
          <a:ln>
            <a:noFill/>
          </a:ln>
        </p:spPr>
      </p:pic>
      <p:sp>
        <p:nvSpPr>
          <p:cNvPr id="267" name="CustomShape 1"/>
          <p:cNvSpPr/>
          <p:nvPr/>
        </p:nvSpPr>
        <p:spPr>
          <a:xfrm>
            <a:off x="1436040" y="5805360"/>
            <a:ext cx="6260400" cy="45612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tr-TR" sz="2400">
                <a:solidFill>
                  <a:srgbClr val="000000"/>
                </a:solidFill>
                <a:latin typeface="Arial"/>
              </a:rPr>
              <a:t>4 Representative Concentration Pathways</a:t>
            </a:r>
            <a:endParaRPr/>
          </a:p>
        </p:txBody>
      </p:sp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Picture 2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539640" y="115920"/>
            <a:ext cx="7992720" cy="63939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Imagem 3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774720" y="2452320"/>
            <a:ext cx="7594200" cy="3496680"/>
          </a:xfrm>
          <a:prstGeom prst="rect">
            <a:avLst/>
          </a:prstGeom>
          <a:ln>
            <a:noFill/>
          </a:ln>
        </p:spPr>
      </p:pic>
      <p:sp>
        <p:nvSpPr>
          <p:cNvPr id="270" name="CustomShape 1"/>
          <p:cNvSpPr/>
          <p:nvPr/>
        </p:nvSpPr>
        <p:spPr>
          <a:xfrm>
            <a:off x="755640" y="404640"/>
            <a:ext cx="7488360" cy="2284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i="1" lang="tr-TR">
                <a:solidFill>
                  <a:srgbClr val="000000"/>
                </a:solidFill>
                <a:latin typeface="Calibri"/>
              </a:rPr>
              <a:t>Global surface temperature change for the end of the 21st century is likely to exceed 1.5°C relative to 1850 to 1900 for all RCP scenarios except RCP2.6. It is likely to exceed 2°C for RCP6.0 and RCP8.5, and more likely than not to exceed 2°C for RCP4.5. Warming will continue beyond 2100 under all RCP scenarios except RCP2.6. Warming will continue to exhibit interannual-to-decadal variability and will not be regionally uniform </a:t>
            </a:r>
            <a:endParaRPr/>
          </a:p>
        </p:txBody>
      </p:sp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CustomShape 1"/>
          <p:cNvSpPr/>
          <p:nvPr/>
        </p:nvSpPr>
        <p:spPr>
          <a:xfrm>
            <a:off x="611640" y="189000"/>
            <a:ext cx="5228640" cy="94284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tr-TR" sz="2800">
                <a:solidFill>
                  <a:srgbClr val="000000"/>
                </a:solidFill>
                <a:latin typeface="Calibri"/>
              </a:rPr>
              <a:t>Circulação geral da atmosfera</a:t>
            </a:r>
            <a:endParaRPr/>
          </a:p>
        </p:txBody>
      </p:sp>
      <p:pic>
        <p:nvPicPr>
          <p:cNvPr id="272" name="Picture 2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1043640" y="908640"/>
            <a:ext cx="6841800" cy="56764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CustomShape 1"/>
          <p:cNvSpPr/>
          <p:nvPr/>
        </p:nvSpPr>
        <p:spPr>
          <a:xfrm>
            <a:off x="611640" y="189000"/>
            <a:ext cx="5228640" cy="51696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tr-TR" sz="2800">
                <a:solidFill>
                  <a:srgbClr val="000000"/>
                </a:solidFill>
                <a:latin typeface="Calibri"/>
              </a:rPr>
              <a:t>Circulação termoalina</a:t>
            </a:r>
            <a:endParaRPr/>
          </a:p>
        </p:txBody>
      </p:sp>
      <p:pic>
        <p:nvPicPr>
          <p:cNvPr id="274" name="Picture 2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108000" y="1111320"/>
            <a:ext cx="8927640" cy="51256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Grafik 1" descr=""/>
          <p:cNvPicPr/>
          <p:nvPr/>
        </p:nvPicPr>
        <p:blipFill>
          <a:blip r:embed="rId1"/>
          <a:srcRect l="0" t="0" r="0" b="19763"/>
          <a:stretch>
            <a:fillRect/>
          </a:stretch>
        </p:blipFill>
        <p:spPr>
          <a:xfrm>
            <a:off x="0" y="611280"/>
            <a:ext cx="9143640" cy="4895640"/>
          </a:xfrm>
          <a:prstGeom prst="rect">
            <a:avLst/>
          </a:prstGeom>
          <a:ln w="9360">
            <a:noFill/>
          </a:ln>
        </p:spPr>
      </p:pic>
      <p:sp>
        <p:nvSpPr>
          <p:cNvPr id="276" name="CustomShape 1"/>
          <p:cNvSpPr/>
          <p:nvPr/>
        </p:nvSpPr>
        <p:spPr>
          <a:xfrm rot="1277400">
            <a:off x="4527720" y="1119960"/>
            <a:ext cx="233640" cy="46044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33cc33"/>
              </a:gs>
            </a:gsLst>
            <a:path path="rect"/>
          </a:gradFill>
          <a:ln w="25560">
            <a:noFill/>
          </a:ln>
        </p:spPr>
      </p:sp>
      <p:sp>
        <p:nvSpPr>
          <p:cNvPr id="277" name="CustomShape 2"/>
          <p:cNvSpPr/>
          <p:nvPr/>
        </p:nvSpPr>
        <p:spPr>
          <a:xfrm>
            <a:off x="4400280" y="2766600"/>
            <a:ext cx="603360" cy="35064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ff0000"/>
              </a:gs>
            </a:gsLst>
            <a:path path="rect"/>
          </a:gradFill>
          <a:ln w="25560">
            <a:noFill/>
          </a:ln>
        </p:spPr>
      </p:sp>
      <p:sp>
        <p:nvSpPr>
          <p:cNvPr id="278" name="CustomShape 3"/>
          <p:cNvSpPr/>
          <p:nvPr/>
        </p:nvSpPr>
        <p:spPr>
          <a:xfrm rot="18865800">
            <a:off x="1878480" y="1932120"/>
            <a:ext cx="321840" cy="41724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ff0000"/>
              </a:gs>
            </a:gsLst>
            <a:path path="rect"/>
          </a:gradFill>
          <a:ln w="25560">
            <a:noFill/>
          </a:ln>
        </p:spPr>
      </p:sp>
      <p:sp>
        <p:nvSpPr>
          <p:cNvPr id="279" name="CustomShape 4"/>
          <p:cNvSpPr/>
          <p:nvPr/>
        </p:nvSpPr>
        <p:spPr>
          <a:xfrm>
            <a:off x="4446720" y="2519640"/>
            <a:ext cx="1214640" cy="344880"/>
          </a:xfrm>
          <a:prstGeom prst="ellipse">
            <a:avLst/>
          </a:prstGeom>
          <a:gradFill>
            <a:gsLst>
              <a:gs pos="0">
                <a:srgbClr val="ff9900"/>
              </a:gs>
              <a:gs pos="100000">
                <a:srgbClr val="ff9900"/>
              </a:gs>
            </a:gsLst>
            <a:path path="rect"/>
          </a:gradFill>
          <a:ln w="25560">
            <a:noFill/>
          </a:ln>
        </p:spPr>
      </p:sp>
      <p:sp>
        <p:nvSpPr>
          <p:cNvPr id="280" name="CustomShape 5"/>
          <p:cNvSpPr/>
          <p:nvPr/>
        </p:nvSpPr>
        <p:spPr>
          <a:xfrm>
            <a:off x="2668680" y="2873520"/>
            <a:ext cx="736200" cy="61092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33cc33"/>
              </a:gs>
            </a:gsLst>
            <a:path path="rect"/>
          </a:gradFill>
          <a:ln w="25560">
            <a:solidFill>
              <a:srgbClr val="33cc33"/>
            </a:solidFill>
            <a:round/>
          </a:ln>
        </p:spPr>
      </p:sp>
      <p:sp>
        <p:nvSpPr>
          <p:cNvPr id="281" name="CustomShape 6"/>
          <p:cNvSpPr/>
          <p:nvPr/>
        </p:nvSpPr>
        <p:spPr>
          <a:xfrm>
            <a:off x="6195960" y="1794240"/>
            <a:ext cx="806040" cy="45900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3c8ce6"/>
              </a:gs>
            </a:gsLst>
            <a:path path="rect"/>
          </a:gradFill>
          <a:ln w="25560">
            <a:noFill/>
          </a:ln>
        </p:spPr>
      </p:sp>
      <p:sp>
        <p:nvSpPr>
          <p:cNvPr id="282" name="CustomShape 7"/>
          <p:cNvSpPr/>
          <p:nvPr/>
        </p:nvSpPr>
        <p:spPr>
          <a:xfrm>
            <a:off x="5983560" y="2178720"/>
            <a:ext cx="755640" cy="77364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ff0000"/>
              </a:gs>
            </a:gsLst>
            <a:path path="rect"/>
          </a:gradFill>
          <a:ln w="25560">
            <a:noFill/>
          </a:ln>
        </p:spPr>
      </p:sp>
      <p:sp>
        <p:nvSpPr>
          <p:cNvPr id="283" name="CustomShape 8"/>
          <p:cNvSpPr/>
          <p:nvPr/>
        </p:nvSpPr>
        <p:spPr>
          <a:xfrm>
            <a:off x="4212000" y="2334600"/>
            <a:ext cx="1214640" cy="302040"/>
          </a:xfrm>
          <a:prstGeom prst="ellipse">
            <a:avLst/>
          </a:prstGeom>
          <a:gradFill>
            <a:gsLst>
              <a:gs pos="0">
                <a:srgbClr val="ff9900"/>
              </a:gs>
              <a:gs pos="100000">
                <a:srgbClr val="ff9900"/>
              </a:gs>
            </a:gsLst>
            <a:path path="rect"/>
          </a:gradFill>
          <a:ln w="25560">
            <a:noFill/>
          </a:ln>
        </p:spPr>
      </p:sp>
      <p:sp>
        <p:nvSpPr>
          <p:cNvPr id="284" name="CustomShape 9"/>
          <p:cNvSpPr/>
          <p:nvPr/>
        </p:nvSpPr>
        <p:spPr>
          <a:xfrm>
            <a:off x="4068000" y="2314800"/>
            <a:ext cx="561240" cy="578880"/>
          </a:xfrm>
          <a:prstGeom prst="ellipse">
            <a:avLst/>
          </a:prstGeom>
          <a:gradFill>
            <a:gsLst>
              <a:gs pos="0">
                <a:srgbClr val="ff9900"/>
              </a:gs>
              <a:gs pos="100000">
                <a:srgbClr val="ff9900"/>
              </a:gs>
            </a:gsLst>
            <a:path path="rect"/>
          </a:gradFill>
          <a:ln w="25560">
            <a:noFill/>
          </a:ln>
        </p:spPr>
      </p:sp>
      <p:sp>
        <p:nvSpPr>
          <p:cNvPr id="285" name="CustomShape 10"/>
          <p:cNvSpPr/>
          <p:nvPr/>
        </p:nvSpPr>
        <p:spPr>
          <a:xfrm>
            <a:off x="2259000" y="900000"/>
            <a:ext cx="4598640" cy="21888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3c8ce6"/>
              </a:gs>
            </a:gsLst>
            <a:path path="rect"/>
          </a:gradFill>
          <a:ln w="44280">
            <a:solidFill>
              <a:srgbClr val="3c8ce6"/>
            </a:solidFill>
            <a:round/>
          </a:ln>
        </p:spPr>
      </p:sp>
      <p:sp>
        <p:nvSpPr>
          <p:cNvPr id="286" name="CustomShape 11"/>
          <p:cNvSpPr/>
          <p:nvPr/>
        </p:nvSpPr>
        <p:spPr>
          <a:xfrm>
            <a:off x="5547600" y="3858840"/>
            <a:ext cx="1367640" cy="61164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33cc33"/>
              </a:gs>
            </a:gsLst>
            <a:path path="rect"/>
          </a:gradFill>
          <a:ln w="25560">
            <a:noFill/>
          </a:ln>
        </p:spPr>
      </p:sp>
      <p:sp>
        <p:nvSpPr>
          <p:cNvPr id="287" name="CustomShape 12"/>
          <p:cNvSpPr/>
          <p:nvPr/>
        </p:nvSpPr>
        <p:spPr>
          <a:xfrm>
            <a:off x="5554800" y="1321560"/>
            <a:ext cx="888840" cy="41724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33cc33"/>
              </a:gs>
            </a:gsLst>
            <a:path path="rect"/>
          </a:gradFill>
          <a:ln w="25560">
            <a:noFill/>
          </a:ln>
        </p:spPr>
      </p:sp>
      <p:sp>
        <p:nvSpPr>
          <p:cNvPr id="288" name="CustomShape 13"/>
          <p:cNvSpPr/>
          <p:nvPr/>
        </p:nvSpPr>
        <p:spPr>
          <a:xfrm rot="20812800">
            <a:off x="7364160" y="2523600"/>
            <a:ext cx="1115640" cy="115164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33cc33"/>
              </a:gs>
            </a:gsLst>
            <a:path path="rect"/>
          </a:gradFill>
          <a:ln w="25560">
            <a:noFill/>
          </a:ln>
        </p:spPr>
      </p:sp>
      <p:sp>
        <p:nvSpPr>
          <p:cNvPr id="289" name="CustomShape 14"/>
          <p:cNvSpPr/>
          <p:nvPr/>
        </p:nvSpPr>
        <p:spPr>
          <a:xfrm>
            <a:off x="2195640" y="4669920"/>
            <a:ext cx="1872000" cy="48708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3c8ce6"/>
              </a:gs>
            </a:gsLst>
            <a:path path="rect"/>
          </a:gradFill>
          <a:ln w="25560">
            <a:noFill/>
          </a:ln>
        </p:spPr>
      </p:sp>
      <p:sp>
        <p:nvSpPr>
          <p:cNvPr id="290" name="CustomShape 15"/>
          <p:cNvSpPr/>
          <p:nvPr/>
        </p:nvSpPr>
        <p:spPr>
          <a:xfrm>
            <a:off x="1999800" y="1350360"/>
            <a:ext cx="917640" cy="42084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33cc33"/>
              </a:gs>
            </a:gsLst>
            <a:path path="rect"/>
          </a:gradFill>
          <a:ln w="25560">
            <a:noFill/>
          </a:ln>
        </p:spPr>
      </p:sp>
      <p:sp>
        <p:nvSpPr>
          <p:cNvPr id="291" name="CustomShape 16"/>
          <p:cNvSpPr/>
          <p:nvPr/>
        </p:nvSpPr>
        <p:spPr>
          <a:xfrm rot="2461800">
            <a:off x="3454560" y="1393560"/>
            <a:ext cx="478440" cy="134964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ff0000"/>
              </a:gs>
            </a:gsLst>
            <a:path path="rect"/>
          </a:gradFill>
          <a:ln w="25560">
            <a:noFill/>
          </a:ln>
        </p:spPr>
      </p:sp>
      <p:sp>
        <p:nvSpPr>
          <p:cNvPr id="292" name="CustomShape 17"/>
          <p:cNvSpPr/>
          <p:nvPr/>
        </p:nvSpPr>
        <p:spPr>
          <a:xfrm>
            <a:off x="446400" y="2779200"/>
            <a:ext cx="2446200" cy="995760"/>
          </a:xfrm>
          <a:prstGeom prst="rect">
            <a:avLst/>
          </a:prstGeom>
          <a:gradFill>
            <a:gsLst>
              <a:gs pos="0">
                <a:srgbClr val="ff0000"/>
              </a:gs>
              <a:gs pos="100000">
                <a:srgbClr val="ff0000"/>
              </a:gs>
            </a:gsLst>
            <a:lin ang="0"/>
          </a:gradFill>
          <a:ln w="25560">
            <a:solidFill>
              <a:srgbClr val="ff0000"/>
            </a:solidFill>
            <a:round/>
          </a:ln>
        </p:spPr>
      </p:sp>
      <p:sp>
        <p:nvSpPr>
          <p:cNvPr id="293" name="CustomShape 18"/>
          <p:cNvSpPr/>
          <p:nvPr/>
        </p:nvSpPr>
        <p:spPr>
          <a:xfrm>
            <a:off x="3430440" y="982800"/>
            <a:ext cx="872640" cy="488520"/>
          </a:xfrm>
          <a:prstGeom prst="rect">
            <a:avLst/>
          </a:prstGeom>
          <a:gradFill>
            <a:gsLst>
              <a:gs pos="0">
                <a:srgbClr val="3c8ce6"/>
              </a:gs>
              <a:gs pos="100000">
                <a:srgbClr val="3c8ce6"/>
              </a:gs>
            </a:gsLst>
            <a:path path="rect"/>
          </a:gradFill>
          <a:ln w="25560">
            <a:solidFill>
              <a:srgbClr val="3c8ce6"/>
            </a:solidFill>
            <a:round/>
          </a:ln>
        </p:spPr>
      </p:sp>
      <p:sp>
        <p:nvSpPr>
          <p:cNvPr id="294" name="CustomShape 19"/>
          <p:cNvSpPr/>
          <p:nvPr/>
        </p:nvSpPr>
        <p:spPr>
          <a:xfrm>
            <a:off x="6417000" y="1141200"/>
            <a:ext cx="996840" cy="37764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3c8ce6"/>
              </a:gs>
            </a:gsLst>
            <a:path path="rect"/>
          </a:gradFill>
          <a:ln w="25560">
            <a:noFill/>
          </a:ln>
        </p:spPr>
      </p:sp>
      <p:sp>
        <p:nvSpPr>
          <p:cNvPr id="295" name="CustomShape 20"/>
          <p:cNvSpPr/>
          <p:nvPr/>
        </p:nvSpPr>
        <p:spPr>
          <a:xfrm>
            <a:off x="92160" y="92160"/>
            <a:ext cx="8962560" cy="51696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 sz="2800">
                <a:solidFill>
                  <a:srgbClr val="009900"/>
                </a:solidFill>
                <a:latin typeface="Times New Roman"/>
                <a:ea typeface="ヒラギノ角ゴ Pro W3"/>
              </a:rPr>
              <a:t>Updated Map of Tipping Elements in the Earth System</a:t>
            </a:r>
            <a:endParaRPr/>
          </a:p>
        </p:txBody>
      </p:sp>
      <p:sp>
        <p:nvSpPr>
          <p:cNvPr id="296" name="CustomShape 21"/>
          <p:cNvSpPr/>
          <p:nvPr/>
        </p:nvSpPr>
        <p:spPr>
          <a:xfrm>
            <a:off x="6588000" y="6391440"/>
            <a:ext cx="2614320" cy="42192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i="1" lang="tr-TR" sz="1200">
                <a:solidFill>
                  <a:srgbClr val="000000"/>
                </a:solidFill>
                <a:latin typeface="Calibri"/>
              </a:rPr>
              <a:t>Source: </a:t>
            </a:r>
            <a:r>
              <a:rPr lang="tr-TR" sz="1200">
                <a:solidFill>
                  <a:srgbClr val="000000"/>
                </a:solidFill>
                <a:latin typeface="Calibri"/>
              </a:rPr>
              <a:t>PIK, after Lenton et al., 2008</a:t>
            </a:r>
            <a:endParaRPr/>
          </a:p>
        </p:txBody>
      </p:sp>
      <p:pic>
        <p:nvPicPr>
          <p:cNvPr id="297" name="Grafik 6" descr=""/>
          <p:cNvPicPr/>
          <p:nvPr/>
        </p:nvPicPr>
        <p:blipFill>
          <a:blip r:embed="rId2"/>
          <a:srcRect l="20489" t="86336" r="27935" b="5991"/>
          <a:stretch>
            <a:fillRect/>
          </a:stretch>
        </p:blipFill>
        <p:spPr>
          <a:xfrm>
            <a:off x="3435480" y="5886360"/>
            <a:ext cx="4714560" cy="468000"/>
          </a:xfrm>
          <a:prstGeom prst="rect">
            <a:avLst/>
          </a:prstGeom>
          <a:ln w="9360">
            <a:noFill/>
          </a:ln>
        </p:spPr>
      </p:pic>
      <p:sp>
        <p:nvSpPr>
          <p:cNvPr id="298" name="CustomShape 22"/>
          <p:cNvSpPr/>
          <p:nvPr/>
        </p:nvSpPr>
        <p:spPr>
          <a:xfrm>
            <a:off x="2627640" y="3017880"/>
            <a:ext cx="822600" cy="3344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Amazon</a:t>
            </a:r>
            <a:endParaRPr/>
          </a:p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Rainforest</a:t>
            </a:r>
            <a:endParaRPr/>
          </a:p>
        </p:txBody>
      </p:sp>
      <p:sp>
        <p:nvSpPr>
          <p:cNvPr id="299" name="CustomShape 23"/>
          <p:cNvSpPr/>
          <p:nvPr/>
        </p:nvSpPr>
        <p:spPr>
          <a:xfrm>
            <a:off x="4590360" y="949320"/>
            <a:ext cx="1086120" cy="1670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Arctic Sea-Ice</a:t>
            </a:r>
            <a:endParaRPr/>
          </a:p>
        </p:txBody>
      </p:sp>
      <p:sp>
        <p:nvSpPr>
          <p:cNvPr id="300" name="CustomShape 24"/>
          <p:cNvSpPr/>
          <p:nvPr/>
        </p:nvSpPr>
        <p:spPr>
          <a:xfrm>
            <a:off x="2205360" y="1433520"/>
            <a:ext cx="508680" cy="3344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Boreal</a:t>
            </a:r>
            <a:endParaRPr/>
          </a:p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Forest</a:t>
            </a:r>
            <a:endParaRPr/>
          </a:p>
        </p:txBody>
      </p:sp>
      <p:sp>
        <p:nvSpPr>
          <p:cNvPr id="301" name="CustomShape 25"/>
          <p:cNvSpPr/>
          <p:nvPr/>
        </p:nvSpPr>
        <p:spPr>
          <a:xfrm>
            <a:off x="2012040" y="2114640"/>
            <a:ext cx="752400" cy="3344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SW North</a:t>
            </a:r>
            <a:endParaRPr/>
          </a:p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America?</a:t>
            </a:r>
            <a:endParaRPr/>
          </a:p>
        </p:txBody>
      </p:sp>
      <p:sp>
        <p:nvSpPr>
          <p:cNvPr id="302" name="CustomShape 26"/>
          <p:cNvSpPr/>
          <p:nvPr/>
        </p:nvSpPr>
        <p:spPr>
          <a:xfrm>
            <a:off x="3248640" y="1865160"/>
            <a:ext cx="1235520" cy="5018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       </a:t>
            </a:r>
            <a:r>
              <a:rPr b="1" lang="tr-TR" sz="1100">
                <a:solidFill>
                  <a:srgbClr val="000000"/>
                </a:solidFill>
                <a:latin typeface="Calibri"/>
              </a:rPr>
              <a:t>Atlantic</a:t>
            </a:r>
            <a:endParaRPr/>
          </a:p>
          <a:p>
            <a:pPr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   </a:t>
            </a:r>
            <a:r>
              <a:rPr b="1" lang="tr-TR" sz="1100">
                <a:solidFill>
                  <a:srgbClr val="000000"/>
                </a:solidFill>
                <a:latin typeface="Calibri"/>
              </a:rPr>
              <a:t>Thermohaline</a:t>
            </a:r>
            <a:endParaRPr/>
          </a:p>
          <a:p>
            <a:pPr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Circulation</a:t>
            </a:r>
            <a:endParaRPr/>
          </a:p>
        </p:txBody>
      </p:sp>
      <p:sp>
        <p:nvSpPr>
          <p:cNvPr id="303" name="CustomShape 27"/>
          <p:cNvSpPr/>
          <p:nvPr/>
        </p:nvSpPr>
        <p:spPr>
          <a:xfrm>
            <a:off x="5747040" y="1403280"/>
            <a:ext cx="508680" cy="3344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Boreal</a:t>
            </a:r>
            <a:endParaRPr/>
          </a:p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Forest</a:t>
            </a:r>
            <a:endParaRPr/>
          </a:p>
        </p:txBody>
      </p:sp>
      <p:sp>
        <p:nvSpPr>
          <p:cNvPr id="304" name="CustomShape 28"/>
          <p:cNvSpPr/>
          <p:nvPr/>
        </p:nvSpPr>
        <p:spPr>
          <a:xfrm>
            <a:off x="6478920" y="1193760"/>
            <a:ext cx="882000" cy="3344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Yedoma</a:t>
            </a:r>
            <a:endParaRPr/>
          </a:p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Permafrost</a:t>
            </a:r>
            <a:endParaRPr/>
          </a:p>
        </p:txBody>
      </p:sp>
      <p:sp>
        <p:nvSpPr>
          <p:cNvPr id="305" name="CustomShape 29"/>
          <p:cNvSpPr/>
          <p:nvPr/>
        </p:nvSpPr>
        <p:spPr>
          <a:xfrm>
            <a:off x="6202440" y="1897200"/>
            <a:ext cx="831600" cy="3344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Himalayan</a:t>
            </a:r>
            <a:endParaRPr/>
          </a:p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Glaciers?</a:t>
            </a:r>
            <a:endParaRPr/>
          </a:p>
        </p:txBody>
      </p:sp>
      <p:sp>
        <p:nvSpPr>
          <p:cNvPr id="306" name="CustomShape 30"/>
          <p:cNvSpPr/>
          <p:nvPr/>
        </p:nvSpPr>
        <p:spPr>
          <a:xfrm>
            <a:off x="6010920" y="2349360"/>
            <a:ext cx="712800" cy="5018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Indian</a:t>
            </a:r>
            <a:endParaRPr/>
          </a:p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Summer</a:t>
            </a:r>
            <a:endParaRPr/>
          </a:p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Monsoon</a:t>
            </a:r>
            <a:endParaRPr/>
          </a:p>
        </p:txBody>
      </p:sp>
      <p:sp>
        <p:nvSpPr>
          <p:cNvPr id="307" name="CustomShape 31"/>
          <p:cNvSpPr/>
          <p:nvPr/>
        </p:nvSpPr>
        <p:spPr>
          <a:xfrm>
            <a:off x="4362120" y="2889360"/>
            <a:ext cx="1006920" cy="3344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West African</a:t>
            </a:r>
            <a:endParaRPr/>
          </a:p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Monsoon</a:t>
            </a:r>
            <a:endParaRPr/>
          </a:p>
        </p:txBody>
      </p:sp>
      <p:sp>
        <p:nvSpPr>
          <p:cNvPr id="308" name="CustomShape 32"/>
          <p:cNvSpPr/>
          <p:nvPr/>
        </p:nvSpPr>
        <p:spPr>
          <a:xfrm>
            <a:off x="7430040" y="2976480"/>
            <a:ext cx="982800" cy="3344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Tropical</a:t>
            </a:r>
            <a:endParaRPr/>
          </a:p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Coral Reefs?</a:t>
            </a:r>
            <a:endParaRPr/>
          </a:p>
        </p:txBody>
      </p:sp>
      <p:sp>
        <p:nvSpPr>
          <p:cNvPr id="309" name="CustomShape 33"/>
          <p:cNvSpPr/>
          <p:nvPr/>
        </p:nvSpPr>
        <p:spPr>
          <a:xfrm>
            <a:off x="952200" y="3036960"/>
            <a:ext cx="1616760" cy="3344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El Niño-</a:t>
            </a:r>
            <a:endParaRPr/>
          </a:p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Southern Oscillation</a:t>
            </a:r>
            <a:endParaRPr/>
          </a:p>
        </p:txBody>
      </p:sp>
      <p:sp>
        <p:nvSpPr>
          <p:cNvPr id="310" name="CustomShape 34"/>
          <p:cNvSpPr/>
          <p:nvPr/>
        </p:nvSpPr>
        <p:spPr>
          <a:xfrm>
            <a:off x="5548320" y="4048200"/>
            <a:ext cx="1368360" cy="3344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Marine Biological</a:t>
            </a:r>
            <a:endParaRPr/>
          </a:p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Carbon Pump?</a:t>
            </a:r>
            <a:endParaRPr/>
          </a:p>
        </p:txBody>
      </p:sp>
      <p:sp>
        <p:nvSpPr>
          <p:cNvPr id="311" name="CustomShape 35"/>
          <p:cNvSpPr/>
          <p:nvPr/>
        </p:nvSpPr>
        <p:spPr>
          <a:xfrm>
            <a:off x="2526840" y="4789440"/>
            <a:ext cx="1163880" cy="3344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West Antarctic</a:t>
            </a:r>
            <a:endParaRPr/>
          </a:p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Ice Sheet</a:t>
            </a:r>
            <a:endParaRPr/>
          </a:p>
        </p:txBody>
      </p:sp>
      <p:sp>
        <p:nvSpPr>
          <p:cNvPr id="312" name="CustomShape 36"/>
          <p:cNvSpPr/>
          <p:nvPr/>
        </p:nvSpPr>
        <p:spPr>
          <a:xfrm>
            <a:off x="4176360" y="1271520"/>
            <a:ext cx="982800" cy="3344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Cold Water</a:t>
            </a:r>
            <a:endParaRPr/>
          </a:p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Coral Reefs?</a:t>
            </a:r>
            <a:endParaRPr/>
          </a:p>
        </p:txBody>
      </p:sp>
      <p:sp>
        <p:nvSpPr>
          <p:cNvPr id="313" name="CustomShape 37"/>
          <p:cNvSpPr/>
          <p:nvPr/>
        </p:nvSpPr>
        <p:spPr>
          <a:xfrm>
            <a:off x="3489120" y="1011240"/>
            <a:ext cx="817920" cy="3344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Greenland</a:t>
            </a:r>
            <a:endParaRPr/>
          </a:p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Ice Sheet</a:t>
            </a:r>
            <a:endParaRPr/>
          </a:p>
        </p:txBody>
      </p:sp>
      <p:sp>
        <p:nvSpPr>
          <p:cNvPr id="314" name="CustomShape 38"/>
          <p:cNvSpPr/>
          <p:nvPr/>
        </p:nvSpPr>
        <p:spPr>
          <a:xfrm>
            <a:off x="3566520" y="2583000"/>
            <a:ext cx="959760" cy="3344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Dust Source</a:t>
            </a:r>
            <a:endParaRPr/>
          </a:p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Shut-down?</a:t>
            </a:r>
            <a:endParaRPr/>
          </a:p>
        </p:txBody>
      </p:sp>
      <p:sp>
        <p:nvSpPr>
          <p:cNvPr id="315" name="CustomShape 39"/>
          <p:cNvSpPr/>
          <p:nvPr/>
        </p:nvSpPr>
        <p:spPr>
          <a:xfrm>
            <a:off x="4116600" y="2405160"/>
            <a:ext cx="1406160" cy="1670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Sahara Greening?</a:t>
            </a:r>
            <a:endParaRPr/>
          </a:p>
        </p:txBody>
      </p:sp>
      <p:sp>
        <p:nvSpPr>
          <p:cNvPr id="316" name="CustomShape 40"/>
          <p:cNvSpPr/>
          <p:nvPr/>
        </p:nvSpPr>
        <p:spPr>
          <a:xfrm>
            <a:off x="4498920" y="2629080"/>
            <a:ext cx="1094040" cy="16704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ts val="370"/>
              </a:lnSpc>
            </a:pPr>
            <a:r>
              <a:rPr b="1" lang="tr-TR" sz="1100">
                <a:solidFill>
                  <a:srgbClr val="000000"/>
                </a:solidFill>
                <a:latin typeface="Calibri"/>
              </a:rPr>
              <a:t>Sahel Drying?</a:t>
            </a:r>
            <a:endParaRPr/>
          </a:p>
        </p:txBody>
      </p:sp>
      <p:sp>
        <p:nvSpPr>
          <p:cNvPr id="317" name="CustomShape 41"/>
          <p:cNvSpPr/>
          <p:nvPr/>
        </p:nvSpPr>
        <p:spPr>
          <a:xfrm>
            <a:off x="1107360" y="5553000"/>
            <a:ext cx="948960" cy="266760"/>
          </a:xfrm>
          <a:prstGeom prst="rect">
            <a:avLst/>
          </a:prstGeom>
          <a:noFill/>
          <a:ln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b="1" lang="tr-TR" sz="1750">
                <a:solidFill>
                  <a:srgbClr val="000000"/>
                </a:solidFill>
                <a:latin typeface="Calibri"/>
              </a:rPr>
              <a:t>Melting</a:t>
            </a:r>
            <a:endParaRPr/>
          </a:p>
        </p:txBody>
      </p:sp>
      <p:sp>
        <p:nvSpPr>
          <p:cNvPr id="318" name="CustomShape 42"/>
          <p:cNvSpPr/>
          <p:nvPr/>
        </p:nvSpPr>
        <p:spPr>
          <a:xfrm>
            <a:off x="1110600" y="6202440"/>
            <a:ext cx="1351440" cy="266760"/>
          </a:xfrm>
          <a:prstGeom prst="rect">
            <a:avLst/>
          </a:prstGeom>
          <a:noFill/>
          <a:ln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b="1" lang="tr-TR" sz="1750">
                <a:solidFill>
                  <a:srgbClr val="000000"/>
                </a:solidFill>
                <a:latin typeface="Calibri"/>
              </a:rPr>
              <a:t>Biome loss</a:t>
            </a:r>
            <a:endParaRPr/>
          </a:p>
        </p:txBody>
      </p:sp>
      <p:sp>
        <p:nvSpPr>
          <p:cNvPr id="319" name="CustomShape 43"/>
          <p:cNvSpPr/>
          <p:nvPr/>
        </p:nvSpPr>
        <p:spPr>
          <a:xfrm>
            <a:off x="1025280" y="5877000"/>
            <a:ext cx="2349720" cy="266760"/>
          </a:xfrm>
          <a:prstGeom prst="rect">
            <a:avLst/>
          </a:prstGeom>
          <a:noFill/>
          <a:ln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b="1" lang="tr-TR" sz="1750">
                <a:solidFill>
                  <a:srgbClr val="000000"/>
                </a:solidFill>
                <a:latin typeface="Calibri"/>
              </a:rPr>
              <a:t>Circulation change</a:t>
            </a:r>
            <a:endParaRPr/>
          </a:p>
        </p:txBody>
      </p:sp>
      <p:sp>
        <p:nvSpPr>
          <p:cNvPr id="320" name="CustomShape 44"/>
          <p:cNvSpPr/>
          <p:nvPr/>
        </p:nvSpPr>
        <p:spPr>
          <a:xfrm>
            <a:off x="803160" y="5637240"/>
            <a:ext cx="226800" cy="117000"/>
          </a:xfrm>
          <a:prstGeom prst="rect">
            <a:avLst/>
          </a:prstGeom>
          <a:solidFill>
            <a:srgbClr val="3c8ce6"/>
          </a:solidFill>
          <a:ln w="3240">
            <a:noFill/>
          </a:ln>
        </p:spPr>
      </p:sp>
      <p:sp>
        <p:nvSpPr>
          <p:cNvPr id="321" name="CustomShape 45"/>
          <p:cNvSpPr/>
          <p:nvPr/>
        </p:nvSpPr>
        <p:spPr>
          <a:xfrm>
            <a:off x="803160" y="5961240"/>
            <a:ext cx="226800" cy="118800"/>
          </a:xfrm>
          <a:prstGeom prst="rect">
            <a:avLst/>
          </a:prstGeom>
          <a:solidFill>
            <a:srgbClr val="f00000"/>
          </a:solidFill>
          <a:ln w="3240">
            <a:noFill/>
          </a:ln>
        </p:spPr>
      </p:sp>
      <p:sp>
        <p:nvSpPr>
          <p:cNvPr id="322" name="CustomShape 46"/>
          <p:cNvSpPr/>
          <p:nvPr/>
        </p:nvSpPr>
        <p:spPr>
          <a:xfrm>
            <a:off x="803160" y="6284880"/>
            <a:ext cx="226800" cy="118800"/>
          </a:xfrm>
          <a:prstGeom prst="rect">
            <a:avLst/>
          </a:prstGeom>
          <a:solidFill>
            <a:srgbClr val="33cc33"/>
          </a:solidFill>
          <a:ln w="3240">
            <a:noFill/>
          </a:ln>
        </p:spPr>
      </p:sp>
      <p:sp>
        <p:nvSpPr>
          <p:cNvPr id="323" name="CustomShape 47"/>
          <p:cNvSpPr/>
          <p:nvPr/>
        </p:nvSpPr>
        <p:spPr>
          <a:xfrm>
            <a:off x="3819600" y="5580000"/>
            <a:ext cx="4717800" cy="266760"/>
          </a:xfrm>
          <a:prstGeom prst="rect">
            <a:avLst/>
          </a:prstGeom>
          <a:noFill/>
          <a:ln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b="1" lang="tr-TR" sz="1750">
                <a:solidFill>
                  <a:srgbClr val="000000"/>
                </a:solidFill>
                <a:latin typeface="Calibri"/>
              </a:rPr>
              <a:t>Population Density [persons per km²]</a:t>
            </a:r>
            <a:endParaRPr/>
          </a:p>
        </p:txBody>
      </p:sp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CustomShape 1"/>
          <p:cNvSpPr/>
          <p:nvPr/>
        </p:nvSpPr>
        <p:spPr>
          <a:xfrm>
            <a:off x="5738040" y="6453360"/>
            <a:ext cx="2034360" cy="456120"/>
          </a:xfrm>
          <a:prstGeom prst="rect">
            <a:avLst/>
          </a:prstGeom>
          <a:noFill/>
          <a:ln w="9360"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tr-TR" sz="2400">
                <a:solidFill>
                  <a:srgbClr val="000000"/>
                </a:solidFill>
                <a:latin typeface="Calibri"/>
              </a:rPr>
              <a:t>IPCC, 2013</a:t>
            </a:r>
            <a:endParaRPr/>
          </a:p>
        </p:txBody>
      </p:sp>
      <p:sp>
        <p:nvSpPr>
          <p:cNvPr id="325" name="CustomShape 2"/>
          <p:cNvSpPr/>
          <p:nvPr/>
        </p:nvSpPr>
        <p:spPr>
          <a:xfrm>
            <a:off x="7688880" y="907920"/>
            <a:ext cx="1095480" cy="364680"/>
          </a:xfrm>
          <a:prstGeom prst="rect">
            <a:avLst/>
          </a:prstGeom>
          <a:noFill/>
          <a:ln w="9360"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tr-TR">
                <a:solidFill>
                  <a:srgbClr val="ff0000"/>
                </a:solidFill>
                <a:latin typeface="Calibri"/>
              </a:rPr>
              <a:t>RCP8.5</a:t>
            </a:r>
            <a:endParaRPr/>
          </a:p>
        </p:txBody>
      </p:sp>
      <p:sp>
        <p:nvSpPr>
          <p:cNvPr id="326" name="CustomShape 3"/>
          <p:cNvSpPr/>
          <p:nvPr/>
        </p:nvSpPr>
        <p:spPr>
          <a:xfrm>
            <a:off x="7688880" y="2205000"/>
            <a:ext cx="1095480" cy="364680"/>
          </a:xfrm>
          <a:prstGeom prst="rect">
            <a:avLst/>
          </a:prstGeom>
          <a:noFill/>
          <a:ln w="9360"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tr-TR">
                <a:solidFill>
                  <a:srgbClr val="558ed5"/>
                </a:solidFill>
                <a:latin typeface="Calibri"/>
              </a:rPr>
              <a:t>RCP2.6</a:t>
            </a:r>
            <a:endParaRPr/>
          </a:p>
        </p:txBody>
      </p:sp>
      <p:pic>
        <p:nvPicPr>
          <p:cNvPr id="327" name="Imagem 5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871560" y="523800"/>
            <a:ext cx="7400520" cy="58100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Imagem 5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905040" y="1028880"/>
            <a:ext cx="7333920" cy="4800240"/>
          </a:xfrm>
          <a:prstGeom prst="rect">
            <a:avLst/>
          </a:prstGeom>
          <a:ln>
            <a:noFill/>
          </a:ln>
        </p:spPr>
      </p:pic>
      <p:sp>
        <p:nvSpPr>
          <p:cNvPr id="329" name="CustomShape 1"/>
          <p:cNvSpPr/>
          <p:nvPr/>
        </p:nvSpPr>
        <p:spPr>
          <a:xfrm>
            <a:off x="1187640" y="404640"/>
            <a:ext cx="7128360" cy="4712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tr-TR" sz="2500">
                <a:solidFill>
                  <a:srgbClr val="000000"/>
                </a:solidFill>
                <a:latin typeface="Calibri"/>
              </a:rPr>
              <a:t>Regional Climate Change Index</a:t>
            </a:r>
            <a:endParaRPr/>
          </a:p>
        </p:txBody>
      </p:sp>
    </p:spTree>
  </p:cSld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Shape 1"/>
          <p:cNvSpPr txBox="1"/>
          <p:nvPr/>
        </p:nvSpPr>
        <p:spPr>
          <a:xfrm>
            <a:off x="457200" y="500040"/>
            <a:ext cx="8229240" cy="562572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Alterações climáticas globais: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- causas naturais:</a:t>
            </a:r>
            <a:endParaRPr/>
          </a:p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movimento das placas tectónicas</a:t>
            </a:r>
            <a:endParaRPr/>
          </a:p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variações na inclinação do eixo da Terra e 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na órbita em torno do Sol</a:t>
            </a:r>
            <a:endParaRPr/>
          </a:p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colisões de asteróides</a:t>
            </a:r>
            <a:endParaRPr/>
          </a:p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erupções vulcânicas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- aparecimento da vida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- causas antropogénicas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CustomShape 1"/>
          <p:cNvSpPr/>
          <p:nvPr/>
        </p:nvSpPr>
        <p:spPr>
          <a:xfrm>
            <a:off x="-170640" y="370440"/>
            <a:ext cx="9183240" cy="6122520"/>
          </a:xfrm>
          <a:prstGeom prst="rect">
            <a:avLst/>
          </a:prstGeom>
          <a:noFill/>
          <a:ln w="9360"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lang="tr-TR" sz="2200">
                <a:solidFill>
                  <a:srgbClr val="ff0000"/>
                </a:solidFill>
                <a:latin typeface="Calibri"/>
              </a:rPr>
              <a:t>Retroacções positivas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StarSymbol"/>
              <a:buChar char="-"/>
            </a:pPr>
            <a:r>
              <a:rPr lang="tr-TR" sz="2200">
                <a:solidFill>
                  <a:srgbClr val="000000"/>
                </a:solidFill>
                <a:latin typeface="Calibri"/>
              </a:rPr>
              <a:t> </a:t>
            </a:r>
            <a:r>
              <a:rPr lang="tr-TR" sz="2200">
                <a:solidFill>
                  <a:srgbClr val="000000"/>
                </a:solidFill>
                <a:latin typeface="Calibri"/>
              </a:rPr>
              <a:t>Redução do gelo oceânico nos polos, que aumenta a absorção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StarSymbol"/>
              <a:buChar char="-"/>
            </a:pPr>
            <a:r>
              <a:rPr lang="tr-TR" sz="2200">
                <a:solidFill>
                  <a:srgbClr val="000000"/>
                </a:solidFill>
                <a:latin typeface="Calibri"/>
              </a:rPr>
              <a:t> </a:t>
            </a:r>
            <a:r>
              <a:rPr lang="tr-TR" sz="2200">
                <a:solidFill>
                  <a:srgbClr val="000000"/>
                </a:solidFill>
                <a:latin typeface="Calibri"/>
              </a:rPr>
              <a:t>Aumento da concentração de vapor de água, que é um </a:t>
            </a:r>
            <a:endParaRPr/>
          </a:p>
          <a:p>
            <a:pPr>
              <a:lnSpc>
                <a:spcPct val="100000"/>
              </a:lnSpc>
            </a:pPr>
            <a:r>
              <a:rPr lang="tr-TR" sz="2200">
                <a:solidFill>
                  <a:srgbClr val="000000"/>
                </a:solidFill>
                <a:latin typeface="Calibri"/>
              </a:rPr>
              <a:t>  </a:t>
            </a:r>
            <a:r>
              <a:rPr lang="tr-TR" sz="2200">
                <a:solidFill>
                  <a:srgbClr val="000000"/>
                </a:solidFill>
                <a:latin typeface="Calibri"/>
              </a:rPr>
              <a:t>gás com efeito de estufa, devido ao aumento da temperatura </a:t>
            </a:r>
            <a:endParaRPr/>
          </a:p>
          <a:p>
            <a:pPr>
              <a:lnSpc>
                <a:spcPct val="100000"/>
              </a:lnSpc>
            </a:pPr>
            <a:r>
              <a:rPr lang="tr-TR" sz="2200">
                <a:solidFill>
                  <a:srgbClr val="000000"/>
                </a:solidFill>
                <a:latin typeface="Calibri"/>
              </a:rPr>
              <a:t>  </a:t>
            </a:r>
            <a:r>
              <a:rPr lang="tr-TR" sz="2200">
                <a:solidFill>
                  <a:srgbClr val="000000"/>
                </a:solidFill>
                <a:latin typeface="Calibri"/>
              </a:rPr>
              <a:t>média global da atmosfera 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StarSymbol"/>
              <a:buChar char="-"/>
            </a:pPr>
            <a:r>
              <a:rPr lang="tr-TR" sz="2200">
                <a:solidFill>
                  <a:srgbClr val="000000"/>
                </a:solidFill>
                <a:latin typeface="Calibri"/>
              </a:rPr>
              <a:t> </a:t>
            </a:r>
            <a:r>
              <a:rPr lang="tr-TR" sz="2200">
                <a:solidFill>
                  <a:srgbClr val="000000"/>
                </a:solidFill>
                <a:latin typeface="Calibri"/>
              </a:rPr>
              <a:t>Emissões de metano provenientes das regiões com </a:t>
            </a:r>
            <a:endParaRPr/>
          </a:p>
          <a:p>
            <a:pPr>
              <a:lnSpc>
                <a:spcPct val="100000"/>
              </a:lnSpc>
            </a:pPr>
            <a:r>
              <a:rPr lang="tr-TR" sz="2200">
                <a:solidFill>
                  <a:srgbClr val="000000"/>
                </a:solidFill>
                <a:latin typeface="Calibri"/>
              </a:rPr>
              <a:t>  </a:t>
            </a:r>
            <a:r>
              <a:rPr lang="tr-TR" sz="2200">
                <a:solidFill>
                  <a:srgbClr val="000000"/>
                </a:solidFill>
                <a:latin typeface="Calibri"/>
              </a:rPr>
              <a:t>permafrost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StarSymbol"/>
              <a:buChar char="-"/>
            </a:pPr>
            <a:r>
              <a:rPr lang="tr-TR" sz="2200">
                <a:solidFill>
                  <a:srgbClr val="000000"/>
                </a:solidFill>
                <a:latin typeface="Calibri"/>
              </a:rPr>
              <a:t> </a:t>
            </a:r>
            <a:r>
              <a:rPr lang="tr-TR" sz="2200">
                <a:solidFill>
                  <a:srgbClr val="000000"/>
                </a:solidFill>
                <a:latin typeface="Calibri"/>
              </a:rPr>
              <a:t>Diminuição da capacidade de sequestro do CO2 pelas florestas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tr-TR" sz="2200">
                <a:solidFill>
                  <a:srgbClr val="ff0000"/>
                </a:solidFill>
                <a:latin typeface="Calibri"/>
              </a:rPr>
              <a:t>Retroacções negativas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StarSymbol"/>
              <a:buChar char="-"/>
            </a:pPr>
            <a:r>
              <a:rPr lang="tr-TR" sz="2200">
                <a:solidFill>
                  <a:srgbClr val="000000"/>
                </a:solidFill>
                <a:latin typeface="Calibri"/>
              </a:rPr>
              <a:t> </a:t>
            </a:r>
            <a:r>
              <a:rPr lang="tr-TR" sz="2200">
                <a:solidFill>
                  <a:srgbClr val="000000"/>
                </a:solidFill>
                <a:latin typeface="Calibri"/>
              </a:rPr>
              <a:t>Aumento da nebulosidade devido à maior quantidade de </a:t>
            </a:r>
            <a:endParaRPr/>
          </a:p>
          <a:p>
            <a:pPr>
              <a:lnSpc>
                <a:spcPct val="100000"/>
              </a:lnSpc>
            </a:pPr>
            <a:r>
              <a:rPr lang="tr-TR" sz="2200">
                <a:solidFill>
                  <a:srgbClr val="000000"/>
                </a:solidFill>
                <a:latin typeface="Calibri"/>
              </a:rPr>
              <a:t>  </a:t>
            </a:r>
            <a:r>
              <a:rPr lang="tr-TR" sz="2200">
                <a:solidFill>
                  <a:srgbClr val="000000"/>
                </a:solidFill>
                <a:latin typeface="Calibri"/>
              </a:rPr>
              <a:t>vapor de água</a:t>
            </a:r>
            <a:endParaRPr/>
          </a:p>
        </p:txBody>
      </p:sp>
    </p:spTree>
  </p:cSld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457200" y="500040"/>
            <a:ext cx="8229240" cy="562572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População humana: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- actualmente: cerca de 6700 milhões</a:t>
            </a:r>
            <a:endParaRPr/>
          </a:p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- aumentou 10 vezes nos últimos 3 séculos</a:t>
            </a:r>
            <a:endParaRPr/>
          </a:p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- quadruplicou durante o século XX</a:t>
            </a:r>
            <a:endParaRPr/>
          </a:p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- pop. estimada em 2050: 9200 milhões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- área urbana decuplicou durante o século XX (actualmente, cerca de metade da pop. mundial vive em cidades)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457200" y="428760"/>
            <a:ext cx="8229240" cy="642888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Actividades humanas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PT" sz="28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2800">
                <a:solidFill>
                  <a:srgbClr val="000000"/>
                </a:solidFill>
                <a:latin typeface="Calibri"/>
              </a:rPr>
              <a:t>Durante o século XX:</a:t>
            </a:r>
            <a:endParaRPr/>
          </a:p>
          <a:p>
            <a:pPr>
              <a:lnSpc>
                <a:spcPct val="100000"/>
              </a:lnSpc>
            </a:pPr>
            <a:r>
              <a:rPr lang="pt-PT" sz="2800">
                <a:solidFill>
                  <a:srgbClr val="000000"/>
                </a:solidFill>
                <a:latin typeface="Calibri"/>
              </a:rPr>
              <a:t>	</a:t>
            </a:r>
            <a:endParaRPr/>
          </a:p>
          <a:p>
            <a:pPr>
              <a:lnSpc>
                <a:spcPct val="100000"/>
              </a:lnSpc>
            </a:pPr>
            <a:r>
              <a:rPr lang="pt-PT" sz="28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2800">
                <a:solidFill>
                  <a:srgbClr val="000000"/>
                </a:solidFill>
                <a:latin typeface="Calibri"/>
              </a:rPr>
              <a:t>- produção industrial cresceu por um factor de 40 e a utilização de energia por um factor de 16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PT" sz="28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2800">
                <a:solidFill>
                  <a:srgbClr val="000000"/>
                </a:solidFill>
                <a:latin typeface="Calibri"/>
              </a:rPr>
              <a:t>- consumo de água aumentou por um factor de 9 (actualmente é 800 m</a:t>
            </a:r>
            <a:r>
              <a:rPr lang="pt-PT" sz="2800" baseline="30000">
                <a:solidFill>
                  <a:srgbClr val="000000"/>
                </a:solidFill>
                <a:latin typeface="Corpo"/>
              </a:rPr>
              <a:t>3</a:t>
            </a:r>
            <a:r>
              <a:rPr lang="pt-PT" sz="2800">
                <a:solidFill>
                  <a:srgbClr val="000000"/>
                </a:solidFill>
                <a:latin typeface="Calibri"/>
              </a:rPr>
              <a:t> per capita por ano: 65% para a agricultura; 25% para a indústria e cerca de 10% para consumo doméstico)</a:t>
            </a:r>
            <a:endParaRPr/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1"/>
          <p:cNvSpPr/>
          <p:nvPr/>
        </p:nvSpPr>
        <p:spPr>
          <a:xfrm>
            <a:off x="228600" y="838080"/>
            <a:ext cx="8534160" cy="579096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pic>
        <p:nvPicPr>
          <p:cNvPr id="89" name="Picture 1028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380880" y="1066680"/>
            <a:ext cx="8381520" cy="5533560"/>
          </a:xfrm>
          <a:prstGeom prst="rect">
            <a:avLst/>
          </a:prstGeom>
          <a:ln w="9360">
            <a:noFill/>
          </a:ln>
        </p:spPr>
      </p:pic>
      <p:sp>
        <p:nvSpPr>
          <p:cNvPr id="90" name="CustomShape 2"/>
          <p:cNvSpPr/>
          <p:nvPr/>
        </p:nvSpPr>
        <p:spPr>
          <a:xfrm>
            <a:off x="1523880" y="1219320"/>
            <a:ext cx="114264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91" name="CustomShape 3"/>
          <p:cNvSpPr/>
          <p:nvPr/>
        </p:nvSpPr>
        <p:spPr>
          <a:xfrm>
            <a:off x="1676520" y="1295280"/>
            <a:ext cx="1371240" cy="4568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92" name="CustomShape 4"/>
          <p:cNvSpPr/>
          <p:nvPr/>
        </p:nvSpPr>
        <p:spPr>
          <a:xfrm>
            <a:off x="4114800" y="1143000"/>
            <a:ext cx="1371240" cy="4568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93" name="CustomShape 5"/>
          <p:cNvSpPr/>
          <p:nvPr/>
        </p:nvSpPr>
        <p:spPr>
          <a:xfrm>
            <a:off x="6477120" y="1066680"/>
            <a:ext cx="2209320" cy="53316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94" name="CustomShape 6"/>
          <p:cNvSpPr/>
          <p:nvPr/>
        </p:nvSpPr>
        <p:spPr>
          <a:xfrm>
            <a:off x="1219320" y="3962520"/>
            <a:ext cx="167616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95" name="CustomShape 7"/>
          <p:cNvSpPr/>
          <p:nvPr/>
        </p:nvSpPr>
        <p:spPr>
          <a:xfrm>
            <a:off x="4267080" y="3962520"/>
            <a:ext cx="121896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96" name="CustomShape 8"/>
          <p:cNvSpPr/>
          <p:nvPr/>
        </p:nvSpPr>
        <p:spPr>
          <a:xfrm>
            <a:off x="6477120" y="3962520"/>
            <a:ext cx="198072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97" name="CustomShape 9"/>
          <p:cNvSpPr/>
          <p:nvPr/>
        </p:nvSpPr>
        <p:spPr>
          <a:xfrm>
            <a:off x="1295280" y="6019920"/>
            <a:ext cx="121896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98" name="CustomShape 10"/>
          <p:cNvSpPr/>
          <p:nvPr/>
        </p:nvSpPr>
        <p:spPr>
          <a:xfrm>
            <a:off x="4267080" y="6019920"/>
            <a:ext cx="121896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99" name="CustomShape 11"/>
          <p:cNvSpPr/>
          <p:nvPr/>
        </p:nvSpPr>
        <p:spPr>
          <a:xfrm>
            <a:off x="6477120" y="6019920"/>
            <a:ext cx="121896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00" name="CustomShape 12"/>
          <p:cNvSpPr/>
          <p:nvPr/>
        </p:nvSpPr>
        <p:spPr>
          <a:xfrm>
            <a:off x="380880" y="1523880"/>
            <a:ext cx="456840" cy="13712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01" name="CustomShape 13"/>
          <p:cNvSpPr/>
          <p:nvPr/>
        </p:nvSpPr>
        <p:spPr>
          <a:xfrm>
            <a:off x="3124080" y="1447920"/>
            <a:ext cx="456840" cy="1523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02" name="CustomShape 14"/>
          <p:cNvSpPr/>
          <p:nvPr/>
        </p:nvSpPr>
        <p:spPr>
          <a:xfrm>
            <a:off x="5791320" y="1523880"/>
            <a:ext cx="380520" cy="1523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03" name="CustomShape 15"/>
          <p:cNvSpPr/>
          <p:nvPr/>
        </p:nvSpPr>
        <p:spPr>
          <a:xfrm>
            <a:off x="304920" y="4191120"/>
            <a:ext cx="533160" cy="15998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04" name="CustomShape 16"/>
          <p:cNvSpPr/>
          <p:nvPr/>
        </p:nvSpPr>
        <p:spPr>
          <a:xfrm>
            <a:off x="3124080" y="4191120"/>
            <a:ext cx="304560" cy="12949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05" name="CustomShape 17"/>
          <p:cNvSpPr/>
          <p:nvPr/>
        </p:nvSpPr>
        <p:spPr>
          <a:xfrm>
            <a:off x="5791320" y="4114800"/>
            <a:ext cx="380520" cy="17521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06" name="CustomShape 18"/>
          <p:cNvSpPr/>
          <p:nvPr/>
        </p:nvSpPr>
        <p:spPr>
          <a:xfrm>
            <a:off x="1143000" y="3276720"/>
            <a:ext cx="121896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07" name="CustomShape 19"/>
          <p:cNvSpPr/>
          <p:nvPr/>
        </p:nvSpPr>
        <p:spPr>
          <a:xfrm>
            <a:off x="4114800" y="3200400"/>
            <a:ext cx="1218960" cy="30456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08" name="CustomShape 20"/>
          <p:cNvSpPr/>
          <p:nvPr/>
        </p:nvSpPr>
        <p:spPr>
          <a:xfrm>
            <a:off x="6629400" y="3200400"/>
            <a:ext cx="1218960" cy="2282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09" name="CustomShape 21"/>
          <p:cNvSpPr/>
          <p:nvPr/>
        </p:nvSpPr>
        <p:spPr>
          <a:xfrm>
            <a:off x="2057400" y="228600"/>
            <a:ext cx="5409720" cy="51696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 sz="2800">
                <a:solidFill>
                  <a:srgbClr val="1f497d"/>
                </a:solidFill>
                <a:latin typeface="Calibri"/>
              </a:rPr>
              <a:t>A GRANDE ACELERAÇÃO</a:t>
            </a:r>
            <a:endParaRPr/>
          </a:p>
        </p:txBody>
      </p:sp>
      <p:sp>
        <p:nvSpPr>
          <p:cNvPr id="110" name="CustomShape 22"/>
          <p:cNvSpPr/>
          <p:nvPr/>
        </p:nvSpPr>
        <p:spPr>
          <a:xfrm>
            <a:off x="990720" y="1066680"/>
            <a:ext cx="1980720" cy="3646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>
                <a:solidFill>
                  <a:srgbClr val="000000"/>
                </a:solidFill>
                <a:latin typeface="Arial Narrow"/>
              </a:rPr>
              <a:t>População</a:t>
            </a:r>
            <a:endParaRPr/>
          </a:p>
        </p:txBody>
      </p:sp>
      <p:sp>
        <p:nvSpPr>
          <p:cNvPr id="111" name="CustomShape 23"/>
          <p:cNvSpPr/>
          <p:nvPr/>
        </p:nvSpPr>
        <p:spPr>
          <a:xfrm>
            <a:off x="3886200" y="1066680"/>
            <a:ext cx="1980720" cy="3646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tr-TR">
                <a:solidFill>
                  <a:srgbClr val="000000"/>
                </a:solidFill>
                <a:latin typeface="Arial Narrow"/>
              </a:rPr>
              <a:t>PIB Mundial</a:t>
            </a:r>
            <a:endParaRPr/>
          </a:p>
        </p:txBody>
      </p:sp>
      <p:sp>
        <p:nvSpPr>
          <p:cNvPr id="112" name="CustomShape 24"/>
          <p:cNvSpPr/>
          <p:nvPr/>
        </p:nvSpPr>
        <p:spPr>
          <a:xfrm>
            <a:off x="6553080" y="914400"/>
            <a:ext cx="1980720" cy="6390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tr-TR">
                <a:solidFill>
                  <a:srgbClr val="000000"/>
                </a:solidFill>
                <a:latin typeface="Arial Narrow"/>
              </a:rPr>
              <a:t>Investimento Estrangeiro Directo</a:t>
            </a:r>
            <a:endParaRPr/>
          </a:p>
        </p:txBody>
      </p:sp>
      <p:sp>
        <p:nvSpPr>
          <p:cNvPr id="113" name="CustomShape 25"/>
          <p:cNvSpPr/>
          <p:nvPr/>
        </p:nvSpPr>
        <p:spPr>
          <a:xfrm>
            <a:off x="1066680" y="3809880"/>
            <a:ext cx="1980720" cy="3646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>
                <a:solidFill>
                  <a:srgbClr val="000000"/>
                </a:solidFill>
                <a:latin typeface="Arial Narrow"/>
              </a:rPr>
              <a:t>Barragens nos Rios</a:t>
            </a:r>
            <a:endParaRPr/>
          </a:p>
        </p:txBody>
      </p:sp>
      <p:sp>
        <p:nvSpPr>
          <p:cNvPr id="114" name="CustomShape 26"/>
          <p:cNvSpPr/>
          <p:nvPr/>
        </p:nvSpPr>
        <p:spPr>
          <a:xfrm>
            <a:off x="6324480" y="3657600"/>
            <a:ext cx="2209320" cy="6390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>
                <a:solidFill>
                  <a:srgbClr val="000000"/>
                </a:solidFill>
                <a:latin typeface="Arial Narrow"/>
              </a:rPr>
              <a:t>Consumo de Fertilizantes</a:t>
            </a:r>
            <a:endParaRPr/>
          </a:p>
        </p:txBody>
      </p:sp>
      <p:sp>
        <p:nvSpPr>
          <p:cNvPr id="115" name="CustomShape 27"/>
          <p:cNvSpPr/>
          <p:nvPr/>
        </p:nvSpPr>
        <p:spPr>
          <a:xfrm>
            <a:off x="3657600" y="3809880"/>
            <a:ext cx="2285640" cy="3646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>
                <a:solidFill>
                  <a:srgbClr val="000000"/>
                </a:solidFill>
                <a:latin typeface="Arial Narrow"/>
              </a:rPr>
              <a:t>Uso mundial de Água</a:t>
            </a:r>
            <a:endParaRPr/>
          </a:p>
        </p:txBody>
      </p:sp>
      <p:sp>
        <p:nvSpPr>
          <p:cNvPr id="116" name="CustomShape 28"/>
          <p:cNvSpPr/>
          <p:nvPr/>
        </p:nvSpPr>
        <p:spPr>
          <a:xfrm>
            <a:off x="1523880" y="6019920"/>
            <a:ext cx="990360" cy="3034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Calibri"/>
              </a:rPr>
              <a:t>ANO</a:t>
            </a:r>
            <a:endParaRPr/>
          </a:p>
        </p:txBody>
      </p:sp>
      <p:sp>
        <p:nvSpPr>
          <p:cNvPr id="117" name="CustomShape 29"/>
          <p:cNvSpPr/>
          <p:nvPr/>
        </p:nvSpPr>
        <p:spPr>
          <a:xfrm>
            <a:off x="4343400" y="6095880"/>
            <a:ext cx="990360" cy="3034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Calibri"/>
              </a:rPr>
              <a:t>ANO</a:t>
            </a:r>
            <a:endParaRPr/>
          </a:p>
        </p:txBody>
      </p:sp>
      <p:sp>
        <p:nvSpPr>
          <p:cNvPr id="118" name="CustomShape 30"/>
          <p:cNvSpPr/>
          <p:nvPr/>
        </p:nvSpPr>
        <p:spPr>
          <a:xfrm>
            <a:off x="6934320" y="6095880"/>
            <a:ext cx="990360" cy="3034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Calibri"/>
              </a:rPr>
              <a:t>ANO</a:t>
            </a:r>
            <a:endParaRPr/>
          </a:p>
        </p:txBody>
      </p:sp>
      <p:sp>
        <p:nvSpPr>
          <p:cNvPr id="119" name="CustomShape 31"/>
          <p:cNvSpPr/>
          <p:nvPr/>
        </p:nvSpPr>
        <p:spPr>
          <a:xfrm>
            <a:off x="1371600" y="3276720"/>
            <a:ext cx="990360" cy="3034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Calibri"/>
              </a:rPr>
              <a:t>ANO</a:t>
            </a:r>
            <a:endParaRPr/>
          </a:p>
        </p:txBody>
      </p:sp>
      <p:sp>
        <p:nvSpPr>
          <p:cNvPr id="120" name="CustomShape 32"/>
          <p:cNvSpPr/>
          <p:nvPr/>
        </p:nvSpPr>
        <p:spPr>
          <a:xfrm>
            <a:off x="4267080" y="3200400"/>
            <a:ext cx="990360" cy="3034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Calibri"/>
              </a:rPr>
              <a:t>ANO</a:t>
            </a:r>
            <a:endParaRPr/>
          </a:p>
        </p:txBody>
      </p:sp>
      <p:sp>
        <p:nvSpPr>
          <p:cNvPr id="121" name="CustomShape 33"/>
          <p:cNvSpPr/>
          <p:nvPr/>
        </p:nvSpPr>
        <p:spPr>
          <a:xfrm>
            <a:off x="6858000" y="3200400"/>
            <a:ext cx="990360" cy="3034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Calibri"/>
              </a:rPr>
              <a:t>ANO</a:t>
            </a:r>
            <a:endParaRPr/>
          </a:p>
        </p:txBody>
      </p:sp>
      <p:sp>
        <p:nvSpPr>
          <p:cNvPr id="122" name="CustomShape 34"/>
          <p:cNvSpPr/>
          <p:nvPr/>
        </p:nvSpPr>
        <p:spPr>
          <a:xfrm>
            <a:off x="762120" y="6400800"/>
            <a:ext cx="2209320" cy="4568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23" name="CustomShape 35"/>
          <p:cNvSpPr/>
          <p:nvPr/>
        </p:nvSpPr>
        <p:spPr>
          <a:xfrm>
            <a:off x="152280" y="1371600"/>
            <a:ext cx="380520" cy="4568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24" name="CustomShape 36"/>
          <p:cNvSpPr/>
          <p:nvPr/>
        </p:nvSpPr>
        <p:spPr>
          <a:xfrm rot="5400000">
            <a:off x="1476720" y="5759640"/>
            <a:ext cx="549000" cy="4568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25" name="CustomShape 37"/>
          <p:cNvSpPr/>
          <p:nvPr/>
        </p:nvSpPr>
        <p:spPr>
          <a:xfrm rot="5312400">
            <a:off x="1584360" y="6171840"/>
            <a:ext cx="549000" cy="4568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26" name="CustomShape 38"/>
          <p:cNvSpPr/>
          <p:nvPr/>
        </p:nvSpPr>
        <p:spPr>
          <a:xfrm rot="16200000">
            <a:off x="-503280" y="4769280"/>
            <a:ext cx="2133360" cy="5166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Arial Narrow"/>
              </a:rPr>
              <a:t>Número de barragens (milhares)</a:t>
            </a:r>
            <a:endParaRPr/>
          </a:p>
        </p:txBody>
      </p:sp>
      <p:sp>
        <p:nvSpPr>
          <p:cNvPr id="127" name="CustomShape 39"/>
          <p:cNvSpPr/>
          <p:nvPr/>
        </p:nvSpPr>
        <p:spPr>
          <a:xfrm rot="16200000">
            <a:off x="2361600" y="2056320"/>
            <a:ext cx="2133360" cy="3034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Arial Narrow"/>
              </a:rPr>
              <a:t>10</a:t>
            </a:r>
            <a:r>
              <a:rPr b="1" lang="tr-TR" sz="1400" baseline="30000">
                <a:solidFill>
                  <a:srgbClr val="000000"/>
                </a:solidFill>
                <a:latin typeface="Arial Narrow"/>
              </a:rPr>
              <a:t>12</a:t>
            </a:r>
            <a:r>
              <a:rPr b="1" lang="tr-TR" sz="1400">
                <a:solidFill>
                  <a:srgbClr val="000000"/>
                </a:solidFill>
                <a:latin typeface="Arial Narrow"/>
              </a:rPr>
              <a:t> US dólares de 1990</a:t>
            </a:r>
            <a:endParaRPr/>
          </a:p>
        </p:txBody>
      </p:sp>
      <p:sp>
        <p:nvSpPr>
          <p:cNvPr id="128" name="CustomShape 40"/>
          <p:cNvSpPr/>
          <p:nvPr/>
        </p:nvSpPr>
        <p:spPr>
          <a:xfrm rot="16200000">
            <a:off x="4950720" y="2132640"/>
            <a:ext cx="2133360" cy="3034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Arial Narrow"/>
              </a:rPr>
              <a:t>10</a:t>
            </a:r>
            <a:r>
              <a:rPr b="1" lang="tr-TR" sz="1400" baseline="30000">
                <a:solidFill>
                  <a:srgbClr val="000000"/>
                </a:solidFill>
                <a:latin typeface="Arial Narrow"/>
              </a:rPr>
              <a:t>12</a:t>
            </a:r>
            <a:r>
              <a:rPr b="1" lang="tr-TR" sz="1400">
                <a:solidFill>
                  <a:srgbClr val="000000"/>
                </a:solidFill>
                <a:latin typeface="Arial Narrow"/>
              </a:rPr>
              <a:t> US dólares de 1998</a:t>
            </a:r>
            <a:endParaRPr/>
          </a:p>
        </p:txBody>
      </p:sp>
      <p:sp>
        <p:nvSpPr>
          <p:cNvPr id="129" name="CustomShape 41"/>
          <p:cNvSpPr/>
          <p:nvPr/>
        </p:nvSpPr>
        <p:spPr>
          <a:xfrm rot="16200000">
            <a:off x="-459000" y="1981800"/>
            <a:ext cx="2134800" cy="3034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Arial Narrow"/>
              </a:rPr>
              <a:t>Pessoas (biliões)</a:t>
            </a:r>
            <a:endParaRPr/>
          </a:p>
        </p:txBody>
      </p:sp>
      <p:sp>
        <p:nvSpPr>
          <p:cNvPr id="130" name="CustomShape 42"/>
          <p:cNvSpPr/>
          <p:nvPr/>
        </p:nvSpPr>
        <p:spPr>
          <a:xfrm rot="16200000">
            <a:off x="2741040" y="4879080"/>
            <a:ext cx="1220400" cy="3034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Arial Narrow"/>
              </a:rPr>
              <a:t>Km</a:t>
            </a:r>
            <a:r>
              <a:rPr b="1" lang="tr-TR" sz="1400" baseline="30000">
                <a:solidFill>
                  <a:srgbClr val="000000"/>
                </a:solidFill>
                <a:latin typeface="Arial Narrow"/>
              </a:rPr>
              <a:t>3</a:t>
            </a:r>
            <a:r>
              <a:rPr b="1" lang="tr-TR" sz="1400">
                <a:solidFill>
                  <a:srgbClr val="000000"/>
                </a:solidFill>
                <a:latin typeface="Arial Narrow"/>
              </a:rPr>
              <a:t> por ano</a:t>
            </a:r>
            <a:endParaRPr/>
          </a:p>
        </p:txBody>
      </p:sp>
      <p:sp>
        <p:nvSpPr>
          <p:cNvPr id="131" name="CustomShape 43"/>
          <p:cNvSpPr/>
          <p:nvPr/>
        </p:nvSpPr>
        <p:spPr>
          <a:xfrm rot="16200000">
            <a:off x="4980960" y="4696200"/>
            <a:ext cx="2134800" cy="5166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Arial Narrow"/>
              </a:rPr>
              <a:t>Toneladas de nutrientes (milhões)</a:t>
            </a:r>
            <a:endParaRPr/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1"/>
          <p:cNvSpPr/>
          <p:nvPr/>
        </p:nvSpPr>
        <p:spPr>
          <a:xfrm>
            <a:off x="380880" y="838080"/>
            <a:ext cx="8534160" cy="57146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33" name="CustomShape 2"/>
          <p:cNvSpPr/>
          <p:nvPr/>
        </p:nvSpPr>
        <p:spPr>
          <a:xfrm>
            <a:off x="4724280" y="3048120"/>
            <a:ext cx="456840" cy="2282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pic>
        <p:nvPicPr>
          <p:cNvPr id="134" name="Picture 4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685800" y="990720"/>
            <a:ext cx="7886520" cy="5059080"/>
          </a:xfrm>
          <a:prstGeom prst="rect">
            <a:avLst/>
          </a:prstGeom>
          <a:ln w="9360">
            <a:noFill/>
          </a:ln>
        </p:spPr>
      </p:pic>
      <p:sp>
        <p:nvSpPr>
          <p:cNvPr id="135" name="CustomShape 3"/>
          <p:cNvSpPr/>
          <p:nvPr/>
        </p:nvSpPr>
        <p:spPr>
          <a:xfrm>
            <a:off x="1676520" y="1143000"/>
            <a:ext cx="137124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36" name="CustomShape 4"/>
          <p:cNvSpPr/>
          <p:nvPr/>
        </p:nvSpPr>
        <p:spPr>
          <a:xfrm>
            <a:off x="4267080" y="1066680"/>
            <a:ext cx="1371240" cy="4568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37" name="CustomShape 5"/>
          <p:cNvSpPr/>
          <p:nvPr/>
        </p:nvSpPr>
        <p:spPr>
          <a:xfrm>
            <a:off x="6172200" y="1447920"/>
            <a:ext cx="182844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38" name="CustomShape 6"/>
          <p:cNvSpPr/>
          <p:nvPr/>
        </p:nvSpPr>
        <p:spPr>
          <a:xfrm>
            <a:off x="1523880" y="3657600"/>
            <a:ext cx="1828440" cy="4568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39" name="CustomShape 7"/>
          <p:cNvSpPr/>
          <p:nvPr/>
        </p:nvSpPr>
        <p:spPr>
          <a:xfrm>
            <a:off x="3962520" y="3657600"/>
            <a:ext cx="1980720" cy="4568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40" name="CustomShape 8"/>
          <p:cNvSpPr/>
          <p:nvPr/>
        </p:nvSpPr>
        <p:spPr>
          <a:xfrm>
            <a:off x="6553080" y="3733920"/>
            <a:ext cx="167616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41" name="CustomShape 9"/>
          <p:cNvSpPr/>
          <p:nvPr/>
        </p:nvSpPr>
        <p:spPr>
          <a:xfrm>
            <a:off x="2057400" y="5638680"/>
            <a:ext cx="121896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42" name="CustomShape 10"/>
          <p:cNvSpPr/>
          <p:nvPr/>
        </p:nvSpPr>
        <p:spPr>
          <a:xfrm>
            <a:off x="4267080" y="5638680"/>
            <a:ext cx="121896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43" name="CustomShape 11"/>
          <p:cNvSpPr/>
          <p:nvPr/>
        </p:nvSpPr>
        <p:spPr>
          <a:xfrm>
            <a:off x="6553080" y="5638680"/>
            <a:ext cx="121896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44" name="CustomShape 12"/>
          <p:cNvSpPr/>
          <p:nvPr/>
        </p:nvSpPr>
        <p:spPr>
          <a:xfrm>
            <a:off x="5867280" y="1295280"/>
            <a:ext cx="2590560" cy="22856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45" name="CustomShape 13"/>
          <p:cNvSpPr/>
          <p:nvPr/>
        </p:nvSpPr>
        <p:spPr>
          <a:xfrm>
            <a:off x="838080" y="1371600"/>
            <a:ext cx="456840" cy="12949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46" name="CustomShape 14"/>
          <p:cNvSpPr/>
          <p:nvPr/>
        </p:nvSpPr>
        <p:spPr>
          <a:xfrm>
            <a:off x="3429000" y="1523880"/>
            <a:ext cx="304560" cy="11426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47" name="CustomShape 15"/>
          <p:cNvSpPr/>
          <p:nvPr/>
        </p:nvSpPr>
        <p:spPr>
          <a:xfrm>
            <a:off x="914400" y="3962520"/>
            <a:ext cx="380520" cy="13712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48" name="CustomShape 16"/>
          <p:cNvSpPr/>
          <p:nvPr/>
        </p:nvSpPr>
        <p:spPr>
          <a:xfrm>
            <a:off x="3352680" y="3962520"/>
            <a:ext cx="380520" cy="13712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49" name="CustomShape 17"/>
          <p:cNvSpPr/>
          <p:nvPr/>
        </p:nvSpPr>
        <p:spPr>
          <a:xfrm>
            <a:off x="6019920" y="3733920"/>
            <a:ext cx="151920" cy="17521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50" name="CustomShape 18"/>
          <p:cNvSpPr/>
          <p:nvPr/>
        </p:nvSpPr>
        <p:spPr>
          <a:xfrm>
            <a:off x="1676520" y="3048120"/>
            <a:ext cx="121896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51" name="TextShape 19"/>
          <p:cNvSpPr txBox="1"/>
          <p:nvPr/>
        </p:nvSpPr>
        <p:spPr>
          <a:xfrm>
            <a:off x="1371600" y="0"/>
            <a:ext cx="7772040" cy="9140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1" lang="pt-PT" sz="2800">
                <a:solidFill>
                  <a:srgbClr val="1f497d"/>
                </a:solidFill>
                <a:latin typeface="Calibri"/>
              </a:rPr>
              <a:t>A GRANDE ACELERAÇÃO</a:t>
            </a:r>
            <a:endParaRPr/>
          </a:p>
        </p:txBody>
      </p:sp>
      <p:sp>
        <p:nvSpPr>
          <p:cNvPr id="152" name="CustomShape 20"/>
          <p:cNvSpPr/>
          <p:nvPr/>
        </p:nvSpPr>
        <p:spPr>
          <a:xfrm>
            <a:off x="1371600" y="1066680"/>
            <a:ext cx="1980720" cy="3646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>
                <a:solidFill>
                  <a:srgbClr val="000000"/>
                </a:solidFill>
                <a:latin typeface="Arial Narrow"/>
              </a:rPr>
              <a:t>População urbana</a:t>
            </a:r>
            <a:endParaRPr/>
          </a:p>
        </p:txBody>
      </p:sp>
      <p:sp>
        <p:nvSpPr>
          <p:cNvPr id="153" name="CustomShape 21"/>
          <p:cNvSpPr/>
          <p:nvPr/>
        </p:nvSpPr>
        <p:spPr>
          <a:xfrm>
            <a:off x="4038480" y="1066680"/>
            <a:ext cx="1980720" cy="3646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>
                <a:solidFill>
                  <a:srgbClr val="000000"/>
                </a:solidFill>
                <a:latin typeface="Arial Narrow"/>
              </a:rPr>
              <a:t>Consumo de papel</a:t>
            </a:r>
            <a:endParaRPr/>
          </a:p>
        </p:txBody>
      </p:sp>
      <p:sp>
        <p:nvSpPr>
          <p:cNvPr id="154" name="CustomShape 22"/>
          <p:cNvSpPr/>
          <p:nvPr/>
        </p:nvSpPr>
        <p:spPr>
          <a:xfrm>
            <a:off x="1371600" y="3505320"/>
            <a:ext cx="1980720" cy="6390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>
                <a:solidFill>
                  <a:srgbClr val="000000"/>
                </a:solidFill>
                <a:latin typeface="Arial Narrow"/>
              </a:rPr>
              <a:t>Veículos Automóveis</a:t>
            </a:r>
            <a:endParaRPr/>
          </a:p>
        </p:txBody>
      </p:sp>
      <p:sp>
        <p:nvSpPr>
          <p:cNvPr id="155" name="CustomShape 23"/>
          <p:cNvSpPr/>
          <p:nvPr/>
        </p:nvSpPr>
        <p:spPr>
          <a:xfrm>
            <a:off x="3962520" y="3505320"/>
            <a:ext cx="1980720" cy="6390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>
                <a:solidFill>
                  <a:srgbClr val="000000"/>
                </a:solidFill>
                <a:latin typeface="Arial Narrow"/>
              </a:rPr>
              <a:t>Comunicações telefónicas</a:t>
            </a:r>
            <a:endParaRPr/>
          </a:p>
        </p:txBody>
      </p:sp>
      <p:sp>
        <p:nvSpPr>
          <p:cNvPr id="156" name="CustomShape 24"/>
          <p:cNvSpPr/>
          <p:nvPr/>
        </p:nvSpPr>
        <p:spPr>
          <a:xfrm>
            <a:off x="6324480" y="3505320"/>
            <a:ext cx="1980720" cy="6390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tr-TR">
                <a:solidFill>
                  <a:srgbClr val="000000"/>
                </a:solidFill>
                <a:latin typeface="Arial Narrow"/>
              </a:rPr>
              <a:t>Turismo internacional</a:t>
            </a:r>
            <a:endParaRPr/>
          </a:p>
        </p:txBody>
      </p:sp>
      <p:sp>
        <p:nvSpPr>
          <p:cNvPr id="157" name="CustomShape 25"/>
          <p:cNvSpPr/>
          <p:nvPr/>
        </p:nvSpPr>
        <p:spPr>
          <a:xfrm rot="16200000">
            <a:off x="229680" y="2056680"/>
            <a:ext cx="1672920" cy="3034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Arial Narrow"/>
              </a:rPr>
              <a:t>Pessoas  (biliões)</a:t>
            </a:r>
            <a:endParaRPr/>
          </a:p>
        </p:txBody>
      </p:sp>
      <p:sp>
        <p:nvSpPr>
          <p:cNvPr id="158" name="CustomShape 26"/>
          <p:cNvSpPr/>
          <p:nvPr/>
        </p:nvSpPr>
        <p:spPr>
          <a:xfrm rot="16200000">
            <a:off x="2744280" y="1904400"/>
            <a:ext cx="1672920" cy="3034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Arial Narrow"/>
              </a:rPr>
              <a:t>Toneladas (milhões)</a:t>
            </a:r>
            <a:endParaRPr/>
          </a:p>
        </p:txBody>
      </p:sp>
      <p:sp>
        <p:nvSpPr>
          <p:cNvPr id="159" name="CustomShape 27"/>
          <p:cNvSpPr/>
          <p:nvPr/>
        </p:nvSpPr>
        <p:spPr>
          <a:xfrm rot="16200000">
            <a:off x="107640" y="4464720"/>
            <a:ext cx="1672920" cy="5166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Arial Narrow"/>
              </a:rPr>
              <a:t>Número de veículos (milhões)</a:t>
            </a:r>
            <a:endParaRPr/>
          </a:p>
        </p:txBody>
      </p:sp>
      <p:sp>
        <p:nvSpPr>
          <p:cNvPr id="160" name="CustomShape 28"/>
          <p:cNvSpPr/>
          <p:nvPr/>
        </p:nvSpPr>
        <p:spPr>
          <a:xfrm rot="16200000">
            <a:off x="2774520" y="4464720"/>
            <a:ext cx="1672920" cy="5166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Arial Narrow"/>
              </a:rPr>
              <a:t>Número de telefones (milhões)</a:t>
            </a:r>
            <a:endParaRPr/>
          </a:p>
        </p:txBody>
      </p:sp>
      <p:sp>
        <p:nvSpPr>
          <p:cNvPr id="161" name="CustomShape 29"/>
          <p:cNvSpPr/>
          <p:nvPr/>
        </p:nvSpPr>
        <p:spPr>
          <a:xfrm rot="16200000">
            <a:off x="5183640" y="4417560"/>
            <a:ext cx="1819080" cy="45180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70000"/>
              </a:lnSpc>
            </a:pPr>
            <a:r>
              <a:rPr b="1" lang="tr-TR" sz="1400">
                <a:solidFill>
                  <a:srgbClr val="000000"/>
                </a:solidFill>
                <a:latin typeface="Arial Narrow"/>
              </a:rPr>
              <a:t>Núm de chegadas de pessoas (milhões)</a:t>
            </a:r>
            <a:endParaRPr/>
          </a:p>
        </p:txBody>
      </p:sp>
      <p:sp>
        <p:nvSpPr>
          <p:cNvPr id="162" name="CustomShape 30"/>
          <p:cNvSpPr/>
          <p:nvPr/>
        </p:nvSpPr>
        <p:spPr>
          <a:xfrm>
            <a:off x="2037960" y="3048120"/>
            <a:ext cx="618480" cy="303480"/>
          </a:xfrm>
          <a:prstGeom prst="rect">
            <a:avLst/>
          </a:prstGeom>
          <a:noFill/>
          <a:ln w="9360"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Calibri"/>
              </a:rPr>
              <a:t>ANO</a:t>
            </a:r>
            <a:endParaRPr/>
          </a:p>
        </p:txBody>
      </p:sp>
      <p:sp>
        <p:nvSpPr>
          <p:cNvPr id="163" name="CustomShape 31"/>
          <p:cNvSpPr/>
          <p:nvPr/>
        </p:nvSpPr>
        <p:spPr>
          <a:xfrm>
            <a:off x="4724280" y="3048120"/>
            <a:ext cx="456840" cy="2282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64" name="CustomShape 32"/>
          <p:cNvSpPr/>
          <p:nvPr/>
        </p:nvSpPr>
        <p:spPr>
          <a:xfrm>
            <a:off x="4552560" y="3124080"/>
            <a:ext cx="618480" cy="303480"/>
          </a:xfrm>
          <a:prstGeom prst="rect">
            <a:avLst/>
          </a:prstGeom>
          <a:noFill/>
          <a:ln w="9360"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Calibri"/>
              </a:rPr>
              <a:t>ANO</a:t>
            </a:r>
            <a:endParaRPr/>
          </a:p>
        </p:txBody>
      </p:sp>
      <p:sp>
        <p:nvSpPr>
          <p:cNvPr id="165" name="CustomShape 33"/>
          <p:cNvSpPr/>
          <p:nvPr/>
        </p:nvSpPr>
        <p:spPr>
          <a:xfrm>
            <a:off x="1961640" y="5715000"/>
            <a:ext cx="618480" cy="303480"/>
          </a:xfrm>
          <a:prstGeom prst="rect">
            <a:avLst/>
          </a:prstGeom>
          <a:noFill/>
          <a:ln w="9360"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Calibri"/>
              </a:rPr>
              <a:t>ANO</a:t>
            </a:r>
            <a:endParaRPr/>
          </a:p>
        </p:txBody>
      </p:sp>
      <p:sp>
        <p:nvSpPr>
          <p:cNvPr id="166" name="CustomShape 34"/>
          <p:cNvSpPr/>
          <p:nvPr/>
        </p:nvSpPr>
        <p:spPr>
          <a:xfrm>
            <a:off x="4552560" y="5715000"/>
            <a:ext cx="618480" cy="303480"/>
          </a:xfrm>
          <a:prstGeom prst="rect">
            <a:avLst/>
          </a:prstGeom>
          <a:noFill/>
          <a:ln w="9360"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Calibri"/>
              </a:rPr>
              <a:t>ANO</a:t>
            </a:r>
            <a:endParaRPr/>
          </a:p>
        </p:txBody>
      </p:sp>
      <p:sp>
        <p:nvSpPr>
          <p:cNvPr id="167" name="CustomShape 35"/>
          <p:cNvSpPr/>
          <p:nvPr/>
        </p:nvSpPr>
        <p:spPr>
          <a:xfrm>
            <a:off x="7067160" y="5715000"/>
            <a:ext cx="618480" cy="303480"/>
          </a:xfrm>
          <a:prstGeom prst="rect">
            <a:avLst/>
          </a:prstGeom>
          <a:noFill/>
          <a:ln w="9360"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tr-TR" sz="1400">
                <a:solidFill>
                  <a:srgbClr val="000000"/>
                </a:solidFill>
                <a:latin typeface="Calibri"/>
              </a:rPr>
              <a:t>ANO</a:t>
            </a:r>
            <a:endParaRPr/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457200" y="428760"/>
            <a:ext cx="8229240" cy="642888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Actividades humanas: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- produção industrial cresceu por um factor de 40 e a utilização de energia por um factor de 16</a:t>
            </a:r>
            <a:endParaRPr/>
          </a:p>
          <a:p>
            <a:pPr>
              <a:lnSpc>
                <a:spcPct val="100000"/>
              </a:lnSpc>
            </a:pPr>
            <a:r>
              <a:rPr lang="pt-PT" sz="3200">
                <a:solidFill>
                  <a:srgbClr val="000000"/>
                </a:solidFill>
                <a:latin typeface="Calibri"/>
              </a:rPr>
              <a:t>	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- consumo de água aumentou por um factor de 9 (actualmente é 800 m</a:t>
            </a:r>
            <a:r>
              <a:rPr lang="pt-PT" sz="2400" baseline="30000">
                <a:solidFill>
                  <a:srgbClr val="000000"/>
                </a:solidFill>
                <a:latin typeface="Corpo"/>
              </a:rPr>
              <a:t>3</a:t>
            </a:r>
            <a:r>
              <a:rPr lang="pt-PT" sz="3200">
                <a:solidFill>
                  <a:srgbClr val="000000"/>
                </a:solidFill>
                <a:latin typeface="Calibri"/>
              </a:rPr>
              <a:t> per capita por ano: 65% para a agricultura; 25% para a indústria e cerca de 10% para consumo doméstico)</a:t>
            </a:r>
            <a:endParaRPr/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4724280" y="3048120"/>
            <a:ext cx="456840" cy="2282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70" name="CustomShape 2"/>
          <p:cNvSpPr/>
          <p:nvPr/>
        </p:nvSpPr>
        <p:spPr>
          <a:xfrm>
            <a:off x="1676520" y="1143000"/>
            <a:ext cx="137124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71" name="CustomShape 3"/>
          <p:cNvSpPr/>
          <p:nvPr/>
        </p:nvSpPr>
        <p:spPr>
          <a:xfrm>
            <a:off x="4267080" y="1066680"/>
            <a:ext cx="1371240" cy="4568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72" name="CustomShape 4"/>
          <p:cNvSpPr/>
          <p:nvPr/>
        </p:nvSpPr>
        <p:spPr>
          <a:xfrm>
            <a:off x="6172200" y="1447920"/>
            <a:ext cx="182844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73" name="CustomShape 5"/>
          <p:cNvSpPr/>
          <p:nvPr/>
        </p:nvSpPr>
        <p:spPr>
          <a:xfrm>
            <a:off x="1523880" y="3657600"/>
            <a:ext cx="1828440" cy="4568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74" name="CustomShape 6"/>
          <p:cNvSpPr/>
          <p:nvPr/>
        </p:nvSpPr>
        <p:spPr>
          <a:xfrm>
            <a:off x="3962520" y="3657600"/>
            <a:ext cx="1980720" cy="4568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75" name="CustomShape 7"/>
          <p:cNvSpPr/>
          <p:nvPr/>
        </p:nvSpPr>
        <p:spPr>
          <a:xfrm>
            <a:off x="6553080" y="3733920"/>
            <a:ext cx="167616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76" name="CustomShape 8"/>
          <p:cNvSpPr/>
          <p:nvPr/>
        </p:nvSpPr>
        <p:spPr>
          <a:xfrm>
            <a:off x="2057400" y="5638680"/>
            <a:ext cx="1218960" cy="3805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77" name="CustomShape 9"/>
          <p:cNvSpPr/>
          <p:nvPr/>
        </p:nvSpPr>
        <p:spPr>
          <a:xfrm>
            <a:off x="5867280" y="1295280"/>
            <a:ext cx="2590560" cy="22856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78" name="CustomShape 10"/>
          <p:cNvSpPr/>
          <p:nvPr/>
        </p:nvSpPr>
        <p:spPr>
          <a:xfrm>
            <a:off x="838080" y="1371600"/>
            <a:ext cx="456840" cy="12949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79" name="CustomShape 11"/>
          <p:cNvSpPr/>
          <p:nvPr/>
        </p:nvSpPr>
        <p:spPr>
          <a:xfrm>
            <a:off x="3429000" y="1523880"/>
            <a:ext cx="304560" cy="11426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80" name="CustomShape 12"/>
          <p:cNvSpPr/>
          <p:nvPr/>
        </p:nvSpPr>
        <p:spPr>
          <a:xfrm>
            <a:off x="914400" y="3962520"/>
            <a:ext cx="380520" cy="137124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81" name="CustomShape 13"/>
          <p:cNvSpPr/>
          <p:nvPr/>
        </p:nvSpPr>
        <p:spPr>
          <a:xfrm>
            <a:off x="6019920" y="3733920"/>
            <a:ext cx="151920" cy="17521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</p:sp>
      <p:sp>
        <p:nvSpPr>
          <p:cNvPr id="182" name="CustomShape 14"/>
          <p:cNvSpPr/>
          <p:nvPr/>
        </p:nvSpPr>
        <p:spPr>
          <a:xfrm rot="16200000">
            <a:off x="1097640" y="2364120"/>
            <a:ext cx="443520" cy="21312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Mtoe</a:t>
            </a:r>
            <a:endParaRPr/>
          </a:p>
        </p:txBody>
      </p:sp>
      <p:sp>
        <p:nvSpPr>
          <p:cNvPr id="183" name="CustomShape 15"/>
          <p:cNvSpPr/>
          <p:nvPr/>
        </p:nvSpPr>
        <p:spPr>
          <a:xfrm>
            <a:off x="6486120" y="2292480"/>
            <a:ext cx="158472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Other renewables</a:t>
            </a:r>
            <a:endParaRPr/>
          </a:p>
        </p:txBody>
      </p:sp>
      <p:sp>
        <p:nvSpPr>
          <p:cNvPr id="184" name="Line 16"/>
          <p:cNvSpPr/>
          <p:nvPr/>
        </p:nvSpPr>
        <p:spPr>
          <a:xfrm>
            <a:off x="2131920" y="4646520"/>
            <a:ext cx="4064040" cy="1440"/>
          </a:xfrm>
          <a:prstGeom prst="line">
            <a:avLst/>
          </a:prstGeom>
          <a:ln cap="rnd">
            <a:solidFill>
              <a:srgbClr val="c0c0c0"/>
            </a:solidFill>
            <a:custDash>
              <a:ds d="35000" sp="35000"/>
            </a:custDash>
          </a:ln>
        </p:spPr>
      </p:sp>
      <p:sp>
        <p:nvSpPr>
          <p:cNvPr id="185" name="Line 17"/>
          <p:cNvSpPr/>
          <p:nvPr/>
        </p:nvSpPr>
        <p:spPr>
          <a:xfrm>
            <a:off x="2131920" y="4367160"/>
            <a:ext cx="4064040" cy="2880"/>
          </a:xfrm>
          <a:prstGeom prst="line">
            <a:avLst/>
          </a:prstGeom>
          <a:ln cap="rnd">
            <a:solidFill>
              <a:srgbClr val="c0c0c0"/>
            </a:solidFill>
            <a:custDash>
              <a:ds d="35000" sp="35000"/>
            </a:custDash>
          </a:ln>
        </p:spPr>
      </p:sp>
      <p:sp>
        <p:nvSpPr>
          <p:cNvPr id="186" name="Line 18"/>
          <p:cNvSpPr/>
          <p:nvPr/>
        </p:nvSpPr>
        <p:spPr>
          <a:xfrm>
            <a:off x="2131920" y="4071600"/>
            <a:ext cx="4064040" cy="3240"/>
          </a:xfrm>
          <a:prstGeom prst="line">
            <a:avLst/>
          </a:prstGeom>
          <a:ln cap="rnd">
            <a:solidFill>
              <a:srgbClr val="c0c0c0"/>
            </a:solidFill>
            <a:custDash>
              <a:ds d="35000" sp="35000"/>
            </a:custDash>
          </a:ln>
        </p:spPr>
      </p:sp>
      <p:sp>
        <p:nvSpPr>
          <p:cNvPr id="187" name="Line 19"/>
          <p:cNvSpPr/>
          <p:nvPr/>
        </p:nvSpPr>
        <p:spPr>
          <a:xfrm>
            <a:off x="2131920" y="3778200"/>
            <a:ext cx="4064040" cy="1440"/>
          </a:xfrm>
          <a:prstGeom prst="line">
            <a:avLst/>
          </a:prstGeom>
          <a:ln cap="rnd">
            <a:solidFill>
              <a:srgbClr val="c0c0c0"/>
            </a:solidFill>
            <a:custDash>
              <a:ds d="35000" sp="35000"/>
            </a:custDash>
          </a:ln>
        </p:spPr>
      </p:sp>
      <p:sp>
        <p:nvSpPr>
          <p:cNvPr id="188" name="Line 20"/>
          <p:cNvSpPr/>
          <p:nvPr/>
        </p:nvSpPr>
        <p:spPr>
          <a:xfrm>
            <a:off x="2131920" y="3498840"/>
            <a:ext cx="4064040" cy="2880"/>
          </a:xfrm>
          <a:prstGeom prst="line">
            <a:avLst/>
          </a:prstGeom>
          <a:ln cap="rnd">
            <a:solidFill>
              <a:srgbClr val="c0c0c0"/>
            </a:solidFill>
            <a:custDash>
              <a:ds d="35000" sp="35000"/>
            </a:custDash>
          </a:ln>
        </p:spPr>
      </p:sp>
      <p:sp>
        <p:nvSpPr>
          <p:cNvPr id="189" name="Line 21"/>
          <p:cNvSpPr/>
          <p:nvPr/>
        </p:nvSpPr>
        <p:spPr>
          <a:xfrm>
            <a:off x="2131920" y="3203280"/>
            <a:ext cx="4064040" cy="3240"/>
          </a:xfrm>
          <a:prstGeom prst="line">
            <a:avLst/>
          </a:prstGeom>
          <a:ln cap="rnd">
            <a:solidFill>
              <a:srgbClr val="c0c0c0"/>
            </a:solidFill>
            <a:custDash>
              <a:ds d="35000" sp="35000"/>
            </a:custDash>
          </a:ln>
        </p:spPr>
      </p:sp>
      <p:sp>
        <p:nvSpPr>
          <p:cNvPr id="190" name="Line 22"/>
          <p:cNvSpPr/>
          <p:nvPr/>
        </p:nvSpPr>
        <p:spPr>
          <a:xfrm>
            <a:off x="2131920" y="2908080"/>
            <a:ext cx="4064040" cy="3240"/>
          </a:xfrm>
          <a:prstGeom prst="line">
            <a:avLst/>
          </a:prstGeom>
          <a:ln cap="rnd">
            <a:solidFill>
              <a:srgbClr val="c0c0c0"/>
            </a:solidFill>
            <a:custDash>
              <a:ds d="35000" sp="35000"/>
            </a:custDash>
          </a:ln>
        </p:spPr>
      </p:sp>
      <p:sp>
        <p:nvSpPr>
          <p:cNvPr id="191" name="Line 23"/>
          <p:cNvSpPr/>
          <p:nvPr/>
        </p:nvSpPr>
        <p:spPr>
          <a:xfrm>
            <a:off x="2131920" y="2630160"/>
            <a:ext cx="4064040" cy="3240"/>
          </a:xfrm>
          <a:prstGeom prst="line">
            <a:avLst/>
          </a:prstGeom>
          <a:ln cap="rnd">
            <a:solidFill>
              <a:srgbClr val="c0c0c0"/>
            </a:solidFill>
            <a:custDash>
              <a:ds d="35000" sp="35000"/>
            </a:custDash>
          </a:ln>
        </p:spPr>
      </p:sp>
      <p:sp>
        <p:nvSpPr>
          <p:cNvPr id="192" name="Line 24"/>
          <p:cNvSpPr/>
          <p:nvPr/>
        </p:nvSpPr>
        <p:spPr>
          <a:xfrm>
            <a:off x="2131920" y="2334960"/>
            <a:ext cx="4064040" cy="3240"/>
          </a:xfrm>
          <a:prstGeom prst="line">
            <a:avLst/>
          </a:prstGeom>
          <a:ln cap="rnd">
            <a:solidFill>
              <a:srgbClr val="c0c0c0"/>
            </a:solidFill>
            <a:custDash>
              <a:ds d="35000" sp="35000"/>
            </a:custDash>
          </a:ln>
        </p:spPr>
      </p:sp>
      <p:sp>
        <p:nvSpPr>
          <p:cNvPr id="193" name="CustomShape 25"/>
          <p:cNvSpPr/>
          <p:nvPr/>
        </p:nvSpPr>
        <p:spPr>
          <a:xfrm>
            <a:off x="2131920" y="4245120"/>
            <a:ext cx="4063680" cy="704520"/>
          </a:xfrm>
          <a:prstGeom prst="rect">
            <a:avLst/>
          </a:prstGeom>
          <a:solidFill>
            <a:srgbClr val="984807"/>
          </a:solidFill>
          <a:ln w="9360">
            <a:noFill/>
          </a:ln>
        </p:spPr>
      </p:sp>
      <p:sp>
        <p:nvSpPr>
          <p:cNvPr id="194" name="CustomShape 26"/>
          <p:cNvSpPr/>
          <p:nvPr/>
        </p:nvSpPr>
        <p:spPr>
          <a:xfrm>
            <a:off x="2131920" y="4237200"/>
            <a:ext cx="4063680" cy="70308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95" name="CustomShape 27"/>
          <p:cNvSpPr/>
          <p:nvPr/>
        </p:nvSpPr>
        <p:spPr>
          <a:xfrm>
            <a:off x="2131920" y="3524400"/>
            <a:ext cx="4063680" cy="116316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</p:sp>
      <p:sp>
        <p:nvSpPr>
          <p:cNvPr id="196" name="CustomShape 28"/>
          <p:cNvSpPr/>
          <p:nvPr/>
        </p:nvSpPr>
        <p:spPr>
          <a:xfrm>
            <a:off x="2131920" y="3000240"/>
            <a:ext cx="4063680" cy="1260000"/>
          </a:xfrm>
          <a:prstGeom prst="rect">
            <a:avLst/>
          </a:prstGeom>
          <a:solidFill>
            <a:srgbClr val="b3a2c7"/>
          </a:solidFill>
          <a:ln w="9360">
            <a:noFill/>
          </a:ln>
        </p:spPr>
      </p:sp>
      <p:sp>
        <p:nvSpPr>
          <p:cNvPr id="197" name="CustomShape 29"/>
          <p:cNvSpPr/>
          <p:nvPr/>
        </p:nvSpPr>
        <p:spPr>
          <a:xfrm>
            <a:off x="2131920" y="2990880"/>
            <a:ext cx="4063680" cy="12618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198" name="CustomShape 30"/>
          <p:cNvSpPr/>
          <p:nvPr/>
        </p:nvSpPr>
        <p:spPr>
          <a:xfrm>
            <a:off x="2131920" y="2868480"/>
            <a:ext cx="4063680" cy="1213920"/>
          </a:xfrm>
          <a:prstGeom prst="rect">
            <a:avLst/>
          </a:prstGeom>
          <a:solidFill>
            <a:srgbClr val="ffc000"/>
          </a:solidFill>
          <a:ln w="9360">
            <a:noFill/>
          </a:ln>
        </p:spPr>
      </p:sp>
      <p:sp>
        <p:nvSpPr>
          <p:cNvPr id="199" name="CustomShape 31"/>
          <p:cNvSpPr/>
          <p:nvPr/>
        </p:nvSpPr>
        <p:spPr>
          <a:xfrm>
            <a:off x="2131920" y="2868480"/>
            <a:ext cx="4063680" cy="121392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00" name="CustomShape 32"/>
          <p:cNvSpPr/>
          <p:nvPr/>
        </p:nvSpPr>
        <p:spPr>
          <a:xfrm>
            <a:off x="2131920" y="2801880"/>
            <a:ext cx="4063680" cy="1244160"/>
          </a:xfrm>
          <a:prstGeom prst="rect">
            <a:avLst/>
          </a:prstGeom>
          <a:solidFill>
            <a:srgbClr val="00b0f0"/>
          </a:solidFill>
          <a:ln w="9360">
            <a:noFill/>
          </a:ln>
        </p:spPr>
      </p:sp>
      <p:sp>
        <p:nvSpPr>
          <p:cNvPr id="201" name="CustomShape 33"/>
          <p:cNvSpPr/>
          <p:nvPr/>
        </p:nvSpPr>
        <p:spPr>
          <a:xfrm>
            <a:off x="2131920" y="2793960"/>
            <a:ext cx="4063680" cy="12459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02" name="CustomShape 34"/>
          <p:cNvSpPr/>
          <p:nvPr/>
        </p:nvSpPr>
        <p:spPr>
          <a:xfrm>
            <a:off x="2131920" y="2575080"/>
            <a:ext cx="4063680" cy="1456920"/>
          </a:xfrm>
          <a:prstGeom prst="rect">
            <a:avLst/>
          </a:prstGeom>
          <a:solidFill>
            <a:srgbClr val="00b050"/>
          </a:solidFill>
          <a:ln w="9360">
            <a:noFill/>
          </a:ln>
        </p:spPr>
      </p:sp>
      <p:sp>
        <p:nvSpPr>
          <p:cNvPr id="203" name="CustomShape 35"/>
          <p:cNvSpPr/>
          <p:nvPr/>
        </p:nvSpPr>
        <p:spPr>
          <a:xfrm>
            <a:off x="2131920" y="2522520"/>
            <a:ext cx="4063680" cy="145692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04" name="CustomShape 36"/>
          <p:cNvSpPr/>
          <p:nvPr/>
        </p:nvSpPr>
        <p:spPr>
          <a:xfrm>
            <a:off x="2131920" y="2522520"/>
            <a:ext cx="4063680" cy="1393560"/>
          </a:xfrm>
          <a:prstGeom prst="rect">
            <a:avLst/>
          </a:prstGeom>
          <a:solidFill>
            <a:srgbClr val="9ef12f"/>
          </a:solidFill>
          <a:ln w="9360">
            <a:noFill/>
          </a:ln>
        </p:spPr>
      </p:sp>
      <p:sp>
        <p:nvSpPr>
          <p:cNvPr id="205" name="CustomShape 37"/>
          <p:cNvSpPr/>
          <p:nvPr/>
        </p:nvSpPr>
        <p:spPr>
          <a:xfrm>
            <a:off x="2131920" y="2523960"/>
            <a:ext cx="4063680" cy="13935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06" name="Line 38"/>
          <p:cNvSpPr/>
          <p:nvPr/>
        </p:nvSpPr>
        <p:spPr>
          <a:xfrm>
            <a:off x="2131920" y="2334960"/>
            <a:ext cx="1440" cy="2605320"/>
          </a:xfrm>
          <a:prstGeom prst="line">
            <a:avLst/>
          </a:prstGeom>
          <a:ln>
            <a:solidFill>
              <a:srgbClr val="000000"/>
            </a:solidFill>
          </a:ln>
        </p:spPr>
      </p:sp>
      <p:sp>
        <p:nvSpPr>
          <p:cNvPr id="207" name="Line 39"/>
          <p:cNvSpPr/>
          <p:nvPr/>
        </p:nvSpPr>
        <p:spPr>
          <a:xfrm>
            <a:off x="2131920" y="4940280"/>
            <a:ext cx="4064040" cy="2880"/>
          </a:xfrm>
          <a:prstGeom prst="line">
            <a:avLst/>
          </a:prstGeom>
          <a:ln>
            <a:solidFill>
              <a:srgbClr val="000000"/>
            </a:solidFill>
          </a:ln>
        </p:spPr>
      </p:sp>
      <p:sp>
        <p:nvSpPr>
          <p:cNvPr id="208" name="Line 40"/>
          <p:cNvSpPr/>
          <p:nvPr/>
        </p:nvSpPr>
        <p:spPr>
          <a:xfrm flipV="1">
            <a:off x="4327200" y="2334960"/>
            <a:ext cx="3240" cy="2605320"/>
          </a:xfrm>
          <a:prstGeom prst="line">
            <a:avLst/>
          </a:prstGeom>
          <a:ln>
            <a:solidFill>
              <a:srgbClr val="000000"/>
            </a:solidFill>
          </a:ln>
        </p:spPr>
      </p:sp>
      <p:sp>
        <p:nvSpPr>
          <p:cNvPr id="209" name="CustomShape 41"/>
          <p:cNvSpPr/>
          <p:nvPr/>
        </p:nvSpPr>
        <p:spPr>
          <a:xfrm>
            <a:off x="1854000" y="4826160"/>
            <a:ext cx="16884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 </a:t>
            </a:r>
            <a:r>
              <a:rPr lang="tr-TR" sz="1400">
                <a:solidFill>
                  <a:srgbClr val="000000"/>
                </a:solidFill>
                <a:latin typeface="Tw Cen MT"/>
              </a:rPr>
              <a:t>0</a:t>
            </a:r>
            <a:endParaRPr/>
          </a:p>
        </p:txBody>
      </p:sp>
      <p:sp>
        <p:nvSpPr>
          <p:cNvPr id="210" name="CustomShape 42"/>
          <p:cNvSpPr/>
          <p:nvPr/>
        </p:nvSpPr>
        <p:spPr>
          <a:xfrm>
            <a:off x="1538640" y="4532400"/>
            <a:ext cx="50724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2 000</a:t>
            </a:r>
            <a:endParaRPr/>
          </a:p>
        </p:txBody>
      </p:sp>
      <p:sp>
        <p:nvSpPr>
          <p:cNvPr id="211" name="CustomShape 43"/>
          <p:cNvSpPr/>
          <p:nvPr/>
        </p:nvSpPr>
        <p:spPr>
          <a:xfrm>
            <a:off x="1538640" y="4253040"/>
            <a:ext cx="50724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4 000</a:t>
            </a:r>
            <a:endParaRPr/>
          </a:p>
        </p:txBody>
      </p:sp>
      <p:sp>
        <p:nvSpPr>
          <p:cNvPr id="212" name="CustomShape 44"/>
          <p:cNvSpPr/>
          <p:nvPr/>
        </p:nvSpPr>
        <p:spPr>
          <a:xfrm>
            <a:off x="1538640" y="3957480"/>
            <a:ext cx="50724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6 000</a:t>
            </a:r>
            <a:endParaRPr/>
          </a:p>
        </p:txBody>
      </p:sp>
      <p:sp>
        <p:nvSpPr>
          <p:cNvPr id="213" name="CustomShape 45"/>
          <p:cNvSpPr/>
          <p:nvPr/>
        </p:nvSpPr>
        <p:spPr>
          <a:xfrm>
            <a:off x="1538640" y="3664080"/>
            <a:ext cx="50724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8 000</a:t>
            </a:r>
            <a:endParaRPr/>
          </a:p>
        </p:txBody>
      </p:sp>
      <p:sp>
        <p:nvSpPr>
          <p:cNvPr id="214" name="CustomShape 46"/>
          <p:cNvSpPr/>
          <p:nvPr/>
        </p:nvSpPr>
        <p:spPr>
          <a:xfrm>
            <a:off x="1432800" y="3384720"/>
            <a:ext cx="61992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10 000</a:t>
            </a:r>
            <a:endParaRPr/>
          </a:p>
        </p:txBody>
      </p:sp>
      <p:sp>
        <p:nvSpPr>
          <p:cNvPr id="215" name="CustomShape 47"/>
          <p:cNvSpPr/>
          <p:nvPr/>
        </p:nvSpPr>
        <p:spPr>
          <a:xfrm>
            <a:off x="1432800" y="3089160"/>
            <a:ext cx="61992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12 000</a:t>
            </a:r>
            <a:endParaRPr/>
          </a:p>
        </p:txBody>
      </p:sp>
      <p:sp>
        <p:nvSpPr>
          <p:cNvPr id="216" name="CustomShape 48"/>
          <p:cNvSpPr/>
          <p:nvPr/>
        </p:nvSpPr>
        <p:spPr>
          <a:xfrm>
            <a:off x="1432800" y="2795760"/>
            <a:ext cx="61992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14 000</a:t>
            </a:r>
            <a:endParaRPr/>
          </a:p>
        </p:txBody>
      </p:sp>
      <p:sp>
        <p:nvSpPr>
          <p:cNvPr id="217" name="CustomShape 49"/>
          <p:cNvSpPr/>
          <p:nvPr/>
        </p:nvSpPr>
        <p:spPr>
          <a:xfrm>
            <a:off x="1432800" y="2516040"/>
            <a:ext cx="61992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16 000</a:t>
            </a:r>
            <a:endParaRPr/>
          </a:p>
        </p:txBody>
      </p:sp>
      <p:sp>
        <p:nvSpPr>
          <p:cNvPr id="218" name="CustomShape 50"/>
          <p:cNvSpPr/>
          <p:nvPr/>
        </p:nvSpPr>
        <p:spPr>
          <a:xfrm>
            <a:off x="1432800" y="2220840"/>
            <a:ext cx="61992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18 000</a:t>
            </a:r>
            <a:endParaRPr/>
          </a:p>
        </p:txBody>
      </p:sp>
      <p:sp>
        <p:nvSpPr>
          <p:cNvPr id="219" name="CustomShape 51"/>
          <p:cNvSpPr/>
          <p:nvPr/>
        </p:nvSpPr>
        <p:spPr>
          <a:xfrm>
            <a:off x="1908720" y="5054760"/>
            <a:ext cx="45072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1980</a:t>
            </a:r>
            <a:endParaRPr/>
          </a:p>
        </p:txBody>
      </p:sp>
      <p:sp>
        <p:nvSpPr>
          <p:cNvPr id="220" name="CustomShape 52"/>
          <p:cNvSpPr/>
          <p:nvPr/>
        </p:nvSpPr>
        <p:spPr>
          <a:xfrm>
            <a:off x="2728080" y="5054760"/>
            <a:ext cx="45072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1990</a:t>
            </a:r>
            <a:endParaRPr/>
          </a:p>
        </p:txBody>
      </p:sp>
      <p:sp>
        <p:nvSpPr>
          <p:cNvPr id="221" name="CustomShape 53"/>
          <p:cNvSpPr/>
          <p:nvPr/>
        </p:nvSpPr>
        <p:spPr>
          <a:xfrm>
            <a:off x="3531240" y="5054760"/>
            <a:ext cx="45072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2000</a:t>
            </a:r>
            <a:endParaRPr/>
          </a:p>
        </p:txBody>
      </p:sp>
      <p:sp>
        <p:nvSpPr>
          <p:cNvPr id="222" name="CustomShape 54"/>
          <p:cNvSpPr/>
          <p:nvPr/>
        </p:nvSpPr>
        <p:spPr>
          <a:xfrm>
            <a:off x="4350600" y="5054760"/>
            <a:ext cx="45072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2010</a:t>
            </a:r>
            <a:endParaRPr/>
          </a:p>
        </p:txBody>
      </p:sp>
      <p:sp>
        <p:nvSpPr>
          <p:cNvPr id="223" name="CustomShape 55"/>
          <p:cNvSpPr/>
          <p:nvPr/>
        </p:nvSpPr>
        <p:spPr>
          <a:xfrm>
            <a:off x="5153760" y="5054760"/>
            <a:ext cx="45072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2020</a:t>
            </a:r>
            <a:endParaRPr/>
          </a:p>
        </p:txBody>
      </p:sp>
      <p:sp>
        <p:nvSpPr>
          <p:cNvPr id="224" name="CustomShape 56"/>
          <p:cNvSpPr/>
          <p:nvPr/>
        </p:nvSpPr>
        <p:spPr>
          <a:xfrm>
            <a:off x="5972040" y="5054760"/>
            <a:ext cx="45072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 algn="ctr"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2030</a:t>
            </a:r>
            <a:endParaRPr/>
          </a:p>
        </p:txBody>
      </p:sp>
      <p:sp>
        <p:nvSpPr>
          <p:cNvPr id="225" name="CustomShape 57"/>
          <p:cNvSpPr/>
          <p:nvPr/>
        </p:nvSpPr>
        <p:spPr>
          <a:xfrm>
            <a:off x="6323040" y="2349360"/>
            <a:ext cx="252000" cy="107640"/>
          </a:xfrm>
          <a:prstGeom prst="rect">
            <a:avLst/>
          </a:prstGeom>
          <a:solidFill>
            <a:srgbClr val="9ef12f"/>
          </a:solidFill>
          <a:ln w="9360">
            <a:noFill/>
          </a:ln>
        </p:spPr>
      </p:sp>
      <p:sp>
        <p:nvSpPr>
          <p:cNvPr id="226" name="CustomShape 58"/>
          <p:cNvSpPr/>
          <p:nvPr/>
        </p:nvSpPr>
        <p:spPr>
          <a:xfrm>
            <a:off x="6332400" y="2693880"/>
            <a:ext cx="252000" cy="107640"/>
          </a:xfrm>
          <a:prstGeom prst="rect">
            <a:avLst/>
          </a:prstGeom>
          <a:solidFill>
            <a:srgbClr val="00b050"/>
          </a:solidFill>
          <a:ln w="9360">
            <a:noFill/>
          </a:ln>
        </p:spPr>
      </p:sp>
      <p:sp>
        <p:nvSpPr>
          <p:cNvPr id="227" name="CustomShape 59"/>
          <p:cNvSpPr/>
          <p:nvPr/>
        </p:nvSpPr>
        <p:spPr>
          <a:xfrm>
            <a:off x="6307200" y="2693880"/>
            <a:ext cx="277560" cy="10584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28" name="CustomShape 60"/>
          <p:cNvSpPr/>
          <p:nvPr/>
        </p:nvSpPr>
        <p:spPr>
          <a:xfrm>
            <a:off x="6537960" y="2637000"/>
            <a:ext cx="75096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Biomass</a:t>
            </a:r>
            <a:endParaRPr/>
          </a:p>
        </p:txBody>
      </p:sp>
      <p:sp>
        <p:nvSpPr>
          <p:cNvPr id="229" name="CustomShape 61"/>
          <p:cNvSpPr/>
          <p:nvPr/>
        </p:nvSpPr>
        <p:spPr>
          <a:xfrm>
            <a:off x="6332400" y="3036960"/>
            <a:ext cx="252000" cy="107640"/>
          </a:xfrm>
          <a:prstGeom prst="rect">
            <a:avLst/>
          </a:prstGeom>
          <a:solidFill>
            <a:srgbClr val="00b0f0"/>
          </a:solidFill>
          <a:ln w="9360">
            <a:noFill/>
          </a:ln>
        </p:spPr>
      </p:sp>
      <p:sp>
        <p:nvSpPr>
          <p:cNvPr id="230" name="CustomShape 62"/>
          <p:cNvSpPr/>
          <p:nvPr/>
        </p:nvSpPr>
        <p:spPr>
          <a:xfrm>
            <a:off x="6593040" y="2981160"/>
            <a:ext cx="52992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Hydro</a:t>
            </a:r>
            <a:endParaRPr/>
          </a:p>
        </p:txBody>
      </p:sp>
      <p:sp>
        <p:nvSpPr>
          <p:cNvPr id="231" name="CustomShape 63"/>
          <p:cNvSpPr/>
          <p:nvPr/>
        </p:nvSpPr>
        <p:spPr>
          <a:xfrm>
            <a:off x="6340320" y="3381480"/>
            <a:ext cx="252000" cy="107640"/>
          </a:xfrm>
          <a:prstGeom prst="rect">
            <a:avLst/>
          </a:prstGeom>
          <a:solidFill>
            <a:srgbClr val="ffc000"/>
          </a:solidFill>
          <a:ln w="9360">
            <a:noFill/>
          </a:ln>
        </p:spPr>
      </p:sp>
      <p:sp>
        <p:nvSpPr>
          <p:cNvPr id="232" name="CustomShape 64"/>
          <p:cNvSpPr/>
          <p:nvPr/>
        </p:nvSpPr>
        <p:spPr>
          <a:xfrm>
            <a:off x="6569280" y="3324240"/>
            <a:ext cx="68688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Nuclear</a:t>
            </a:r>
            <a:endParaRPr/>
          </a:p>
        </p:txBody>
      </p:sp>
      <p:sp>
        <p:nvSpPr>
          <p:cNvPr id="233" name="CustomShape 65"/>
          <p:cNvSpPr/>
          <p:nvPr/>
        </p:nvSpPr>
        <p:spPr>
          <a:xfrm>
            <a:off x="6340320" y="3726000"/>
            <a:ext cx="252000" cy="107640"/>
          </a:xfrm>
          <a:prstGeom prst="rect">
            <a:avLst/>
          </a:prstGeom>
          <a:solidFill>
            <a:srgbClr val="b3a2c7"/>
          </a:solidFill>
          <a:ln w="9360">
            <a:noFill/>
          </a:ln>
        </p:spPr>
      </p:sp>
      <p:sp>
        <p:nvSpPr>
          <p:cNvPr id="234" name="CustomShape 66"/>
          <p:cNvSpPr/>
          <p:nvPr/>
        </p:nvSpPr>
        <p:spPr>
          <a:xfrm>
            <a:off x="6130800" y="3613320"/>
            <a:ext cx="655200" cy="1314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35" name="CustomShape 67"/>
          <p:cNvSpPr/>
          <p:nvPr/>
        </p:nvSpPr>
        <p:spPr>
          <a:xfrm>
            <a:off x="6612120" y="3668760"/>
            <a:ext cx="34092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Gas</a:t>
            </a:r>
            <a:endParaRPr/>
          </a:p>
        </p:txBody>
      </p:sp>
      <p:sp>
        <p:nvSpPr>
          <p:cNvPr id="236" name="CustomShape 68"/>
          <p:cNvSpPr/>
          <p:nvPr/>
        </p:nvSpPr>
        <p:spPr>
          <a:xfrm>
            <a:off x="6340320" y="4070520"/>
            <a:ext cx="252000" cy="107640"/>
          </a:xfrm>
          <a:prstGeom prst="rect">
            <a:avLst/>
          </a:prstGeom>
          <a:solidFill>
            <a:srgbClr val="ff0000"/>
          </a:solidFill>
          <a:ln w="9360">
            <a:noFill/>
          </a:ln>
        </p:spPr>
      </p:sp>
      <p:sp>
        <p:nvSpPr>
          <p:cNvPr id="237" name="CustomShape 69"/>
          <p:cNvSpPr/>
          <p:nvPr/>
        </p:nvSpPr>
        <p:spPr>
          <a:xfrm>
            <a:off x="6623280" y="4013280"/>
            <a:ext cx="24048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Oil</a:t>
            </a:r>
            <a:endParaRPr/>
          </a:p>
        </p:txBody>
      </p:sp>
      <p:sp>
        <p:nvSpPr>
          <p:cNvPr id="238" name="CustomShape 70"/>
          <p:cNvSpPr/>
          <p:nvPr/>
        </p:nvSpPr>
        <p:spPr>
          <a:xfrm>
            <a:off x="6350040" y="4405320"/>
            <a:ext cx="252000" cy="107640"/>
          </a:xfrm>
          <a:prstGeom prst="rect">
            <a:avLst/>
          </a:prstGeom>
          <a:solidFill>
            <a:srgbClr val="984807"/>
          </a:solidFill>
          <a:ln w="9360">
            <a:noFill/>
          </a:ln>
        </p:spPr>
      </p:sp>
      <p:sp>
        <p:nvSpPr>
          <p:cNvPr id="239" name="CustomShape 71"/>
          <p:cNvSpPr/>
          <p:nvPr/>
        </p:nvSpPr>
        <p:spPr>
          <a:xfrm>
            <a:off x="6606000" y="4349880"/>
            <a:ext cx="39420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lang="tr-TR" sz="1400">
                <a:solidFill>
                  <a:srgbClr val="000000"/>
                </a:solidFill>
                <a:latin typeface="Tw Cen MT"/>
              </a:rPr>
              <a:t>Coal</a:t>
            </a:r>
            <a:endParaRPr/>
          </a:p>
        </p:txBody>
      </p:sp>
      <p:sp>
        <p:nvSpPr>
          <p:cNvPr id="240" name="CustomShape 72"/>
          <p:cNvSpPr/>
          <p:nvPr/>
        </p:nvSpPr>
        <p:spPr>
          <a:xfrm>
            <a:off x="6543000" y="4692600"/>
            <a:ext cx="1410840" cy="213480"/>
          </a:xfrm>
          <a:prstGeom prst="rect">
            <a:avLst/>
          </a:prstGeom>
          <a:noFill/>
          <a:ln w="9360">
            <a:noFill/>
          </a:ln>
        </p:spPr>
        <p:txBody>
          <a:bodyPr wrap="none" lIns="0" rIns="0" tIns="0" bIns="0"/>
          <a:p>
            <a:pPr>
              <a:lnSpc>
                <a:spcPct val="100000"/>
              </a:lnSpc>
            </a:pPr>
            <a:r>
              <a:rPr i="1" lang="tr-TR" sz="1400">
                <a:solidFill>
                  <a:srgbClr val="000000"/>
                </a:solidFill>
                <a:latin typeface="Tw Cen MT"/>
              </a:rPr>
              <a:t>WEO-2008</a:t>
            </a:r>
            <a:r>
              <a:rPr lang="tr-TR" sz="1400">
                <a:solidFill>
                  <a:srgbClr val="000000"/>
                </a:solidFill>
                <a:latin typeface="Tw Cen MT"/>
              </a:rPr>
              <a:t> total</a:t>
            </a:r>
            <a:endParaRPr/>
          </a:p>
        </p:txBody>
      </p:sp>
      <p:sp>
        <p:nvSpPr>
          <p:cNvPr id="241" name="Line 73"/>
          <p:cNvSpPr/>
          <p:nvPr/>
        </p:nvSpPr>
        <p:spPr>
          <a:xfrm>
            <a:off x="2066040" y="2334600"/>
            <a:ext cx="72000" cy="1440"/>
          </a:xfrm>
          <a:prstGeom prst="line">
            <a:avLst/>
          </a:prstGeom>
          <a:ln w="3240">
            <a:solidFill>
              <a:srgbClr val="eeece1"/>
            </a:solidFill>
            <a:round/>
          </a:ln>
        </p:spPr>
      </p:sp>
      <p:sp>
        <p:nvSpPr>
          <p:cNvPr id="242" name="Line 74"/>
          <p:cNvSpPr/>
          <p:nvPr/>
        </p:nvSpPr>
        <p:spPr>
          <a:xfrm>
            <a:off x="2066040" y="2629800"/>
            <a:ext cx="72000" cy="1440"/>
          </a:xfrm>
          <a:prstGeom prst="line">
            <a:avLst/>
          </a:prstGeom>
          <a:ln w="3240">
            <a:solidFill>
              <a:srgbClr val="eeece1"/>
            </a:solidFill>
            <a:round/>
          </a:ln>
        </p:spPr>
      </p:sp>
      <p:sp>
        <p:nvSpPr>
          <p:cNvPr id="243" name="Line 75"/>
          <p:cNvSpPr/>
          <p:nvPr/>
        </p:nvSpPr>
        <p:spPr>
          <a:xfrm>
            <a:off x="2066040" y="2907000"/>
            <a:ext cx="72000" cy="1440"/>
          </a:xfrm>
          <a:prstGeom prst="line">
            <a:avLst/>
          </a:prstGeom>
          <a:ln w="3240">
            <a:solidFill>
              <a:srgbClr val="eeece1"/>
            </a:solidFill>
            <a:round/>
          </a:ln>
        </p:spPr>
      </p:sp>
      <p:sp>
        <p:nvSpPr>
          <p:cNvPr id="244" name="Line 76"/>
          <p:cNvSpPr/>
          <p:nvPr/>
        </p:nvSpPr>
        <p:spPr>
          <a:xfrm>
            <a:off x="2063880" y="3197160"/>
            <a:ext cx="72000" cy="1800"/>
          </a:xfrm>
          <a:prstGeom prst="line">
            <a:avLst/>
          </a:prstGeom>
          <a:ln w="3240">
            <a:solidFill>
              <a:srgbClr val="eeece1"/>
            </a:solidFill>
            <a:round/>
          </a:ln>
        </p:spPr>
      </p:sp>
      <p:sp>
        <p:nvSpPr>
          <p:cNvPr id="245" name="Line 77"/>
          <p:cNvSpPr/>
          <p:nvPr/>
        </p:nvSpPr>
        <p:spPr>
          <a:xfrm>
            <a:off x="2057760" y="4365000"/>
            <a:ext cx="72000" cy="1800"/>
          </a:xfrm>
          <a:prstGeom prst="line">
            <a:avLst/>
          </a:prstGeom>
          <a:ln w="3240">
            <a:solidFill>
              <a:srgbClr val="eeece1"/>
            </a:solidFill>
            <a:round/>
          </a:ln>
        </p:spPr>
      </p:sp>
      <p:sp>
        <p:nvSpPr>
          <p:cNvPr id="246" name="Line 78"/>
          <p:cNvSpPr/>
          <p:nvPr/>
        </p:nvSpPr>
        <p:spPr>
          <a:xfrm>
            <a:off x="2057760" y="4943160"/>
            <a:ext cx="72000" cy="1440"/>
          </a:xfrm>
          <a:prstGeom prst="line">
            <a:avLst/>
          </a:prstGeom>
          <a:ln w="3240">
            <a:solidFill>
              <a:srgbClr val="eeece1"/>
            </a:solidFill>
            <a:round/>
          </a:ln>
        </p:spPr>
      </p:sp>
      <p:sp>
        <p:nvSpPr>
          <p:cNvPr id="247" name="Line 79"/>
          <p:cNvSpPr/>
          <p:nvPr/>
        </p:nvSpPr>
        <p:spPr>
          <a:xfrm>
            <a:off x="2063160" y="3492360"/>
            <a:ext cx="72000" cy="1440"/>
          </a:xfrm>
          <a:prstGeom prst="line">
            <a:avLst/>
          </a:prstGeom>
          <a:ln w="3240">
            <a:solidFill>
              <a:srgbClr val="eeece1"/>
            </a:solidFill>
            <a:round/>
          </a:ln>
        </p:spPr>
      </p:sp>
      <p:sp>
        <p:nvSpPr>
          <p:cNvPr id="248" name="Line 80"/>
          <p:cNvSpPr/>
          <p:nvPr/>
        </p:nvSpPr>
        <p:spPr>
          <a:xfrm>
            <a:off x="2063160" y="3778200"/>
            <a:ext cx="72000" cy="1440"/>
          </a:xfrm>
          <a:prstGeom prst="line">
            <a:avLst/>
          </a:prstGeom>
          <a:ln w="3240">
            <a:solidFill>
              <a:srgbClr val="eeece1"/>
            </a:solidFill>
            <a:round/>
          </a:ln>
        </p:spPr>
      </p:sp>
      <p:sp>
        <p:nvSpPr>
          <p:cNvPr id="249" name="Line 81"/>
          <p:cNvSpPr/>
          <p:nvPr/>
        </p:nvSpPr>
        <p:spPr>
          <a:xfrm>
            <a:off x="2056680" y="4064040"/>
            <a:ext cx="72000" cy="1440"/>
          </a:xfrm>
          <a:prstGeom prst="line">
            <a:avLst/>
          </a:prstGeom>
          <a:ln w="3240">
            <a:solidFill>
              <a:srgbClr val="eeece1"/>
            </a:solidFill>
            <a:round/>
          </a:ln>
        </p:spPr>
      </p:sp>
      <p:sp>
        <p:nvSpPr>
          <p:cNvPr id="250" name="Line 82"/>
          <p:cNvSpPr/>
          <p:nvPr/>
        </p:nvSpPr>
        <p:spPr>
          <a:xfrm>
            <a:off x="2057760" y="4644720"/>
            <a:ext cx="72000" cy="1440"/>
          </a:xfrm>
          <a:prstGeom prst="line">
            <a:avLst/>
          </a:prstGeom>
          <a:ln w="3240">
            <a:solidFill>
              <a:srgbClr val="eeece1"/>
            </a:solidFill>
            <a:round/>
          </a:ln>
        </p:spPr>
      </p:sp>
      <p:sp>
        <p:nvSpPr>
          <p:cNvPr id="251" name="Line 83"/>
          <p:cNvSpPr/>
          <p:nvPr/>
        </p:nvSpPr>
        <p:spPr>
          <a:xfrm flipH="1">
            <a:off x="2955600" y="4941360"/>
            <a:ext cx="1440" cy="72000"/>
          </a:xfrm>
          <a:prstGeom prst="line">
            <a:avLst/>
          </a:prstGeom>
          <a:ln w="3240">
            <a:solidFill>
              <a:srgbClr val="eeece1"/>
            </a:solidFill>
            <a:round/>
          </a:ln>
        </p:spPr>
      </p:sp>
      <p:sp>
        <p:nvSpPr>
          <p:cNvPr id="252" name="Line 84"/>
          <p:cNvSpPr/>
          <p:nvPr/>
        </p:nvSpPr>
        <p:spPr>
          <a:xfrm flipH="1">
            <a:off x="3761640" y="4944600"/>
            <a:ext cx="1800" cy="72000"/>
          </a:xfrm>
          <a:prstGeom prst="line">
            <a:avLst/>
          </a:prstGeom>
          <a:ln w="3240">
            <a:solidFill>
              <a:srgbClr val="eeece1"/>
            </a:solidFill>
            <a:round/>
          </a:ln>
        </p:spPr>
      </p:sp>
      <p:sp>
        <p:nvSpPr>
          <p:cNvPr id="253" name="Line 85"/>
          <p:cNvSpPr/>
          <p:nvPr/>
        </p:nvSpPr>
        <p:spPr>
          <a:xfrm flipH="1">
            <a:off x="4581000" y="4944600"/>
            <a:ext cx="1440" cy="72000"/>
          </a:xfrm>
          <a:prstGeom prst="line">
            <a:avLst/>
          </a:prstGeom>
          <a:ln w="3240">
            <a:solidFill>
              <a:srgbClr val="eeece1"/>
            </a:solidFill>
            <a:round/>
          </a:ln>
        </p:spPr>
      </p:sp>
      <p:sp>
        <p:nvSpPr>
          <p:cNvPr id="254" name="Line 86"/>
          <p:cNvSpPr/>
          <p:nvPr/>
        </p:nvSpPr>
        <p:spPr>
          <a:xfrm flipH="1">
            <a:off x="5380920" y="4935240"/>
            <a:ext cx="1440" cy="72000"/>
          </a:xfrm>
          <a:prstGeom prst="line">
            <a:avLst/>
          </a:prstGeom>
          <a:ln w="3240">
            <a:solidFill>
              <a:srgbClr val="eeece1"/>
            </a:solidFill>
            <a:round/>
          </a:ln>
        </p:spPr>
      </p:sp>
      <p:sp>
        <p:nvSpPr>
          <p:cNvPr id="255" name="Line 87"/>
          <p:cNvSpPr/>
          <p:nvPr/>
        </p:nvSpPr>
        <p:spPr>
          <a:xfrm flipH="1">
            <a:off x="6196680" y="4944600"/>
            <a:ext cx="1800" cy="72000"/>
          </a:xfrm>
          <a:prstGeom prst="line">
            <a:avLst/>
          </a:prstGeom>
          <a:ln w="3240">
            <a:solidFill>
              <a:srgbClr val="eeece1"/>
            </a:solidFill>
            <a:round/>
          </a:ln>
        </p:spPr>
      </p:sp>
      <p:sp>
        <p:nvSpPr>
          <p:cNvPr id="256" name="Line 88"/>
          <p:cNvSpPr/>
          <p:nvPr/>
        </p:nvSpPr>
        <p:spPr>
          <a:xfrm flipH="1">
            <a:off x="2136240" y="4944600"/>
            <a:ext cx="1800" cy="72000"/>
          </a:xfrm>
          <a:prstGeom prst="line">
            <a:avLst/>
          </a:prstGeom>
          <a:ln w="3240">
            <a:solidFill>
              <a:srgbClr val="eeece1"/>
            </a:solidFill>
            <a:round/>
          </a:ln>
        </p:spPr>
      </p:sp>
      <p:sp>
        <p:nvSpPr>
          <p:cNvPr id="257" name="CustomShape 89"/>
          <p:cNvSpPr/>
          <p:nvPr/>
        </p:nvSpPr>
        <p:spPr>
          <a:xfrm>
            <a:off x="4332240" y="2460960"/>
            <a:ext cx="1858680" cy="74916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</p:sp>
      <p:sp>
        <p:nvSpPr>
          <p:cNvPr id="258" name="CustomShape 90"/>
          <p:cNvSpPr/>
          <p:nvPr/>
        </p:nvSpPr>
        <p:spPr>
          <a:xfrm>
            <a:off x="6363000" y="4784760"/>
            <a:ext cx="215640" cy="1872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</p:sp>
      <p:sp>
        <p:nvSpPr>
          <p:cNvPr id="259" name="CustomShape 91"/>
          <p:cNvSpPr/>
          <p:nvPr/>
        </p:nvSpPr>
        <p:spPr>
          <a:xfrm>
            <a:off x="1691640" y="692640"/>
            <a:ext cx="5760360" cy="547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tr-TR" sz="3000">
                <a:solidFill>
                  <a:srgbClr val="000000"/>
                </a:solidFill>
                <a:latin typeface="Calibri"/>
              </a:rPr>
              <a:t>Procura mundial de energia</a:t>
            </a:r>
            <a:endParaRPr/>
          </a:p>
        </p:txBody>
      </p:sp>
      <p:sp>
        <p:nvSpPr>
          <p:cNvPr id="260" name="CustomShape 92"/>
          <p:cNvSpPr/>
          <p:nvPr/>
        </p:nvSpPr>
        <p:spPr>
          <a:xfrm>
            <a:off x="1907640" y="5589360"/>
            <a:ext cx="2520000" cy="3646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Calibri"/>
              </a:rPr>
              <a:t>Fonte: AIE</a:t>
            </a:r>
            <a:endParaRPr/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Picture 2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6480" y="692280"/>
            <a:ext cx="9164160" cy="5022360"/>
          </a:xfrm>
          <a:prstGeom prst="rect">
            <a:avLst/>
          </a:prstGeom>
          <a:ln w="9360">
            <a:noFill/>
          </a:ln>
        </p:spPr>
      </p:pic>
      <p:sp>
        <p:nvSpPr>
          <p:cNvPr id="262" name="CustomShape 1"/>
          <p:cNvSpPr/>
          <p:nvPr/>
        </p:nvSpPr>
        <p:spPr>
          <a:xfrm>
            <a:off x="2629440" y="5950080"/>
            <a:ext cx="1942920" cy="364680"/>
          </a:xfrm>
          <a:prstGeom prst="rect">
            <a:avLst/>
          </a:prstGeom>
          <a:noFill/>
          <a:ln w="9360">
            <a:noFill/>
          </a:ln>
        </p:spPr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tr-TR">
                <a:solidFill>
                  <a:srgbClr val="000000"/>
                </a:solidFill>
                <a:latin typeface="Calibri"/>
              </a:rPr>
              <a:t>Hansen, 2013</a:t>
            </a:r>
            <a:endParaRPr/>
          </a:p>
        </p:txBody>
      </p:sp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